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605" r:id="rId3"/>
    <p:sldId id="715" r:id="rId4"/>
    <p:sldId id="716" r:id="rId5"/>
    <p:sldId id="717" r:id="rId6"/>
    <p:sldId id="768" r:id="rId7"/>
    <p:sldId id="767" r:id="rId8"/>
    <p:sldId id="774" r:id="rId9"/>
    <p:sldId id="773" r:id="rId10"/>
    <p:sldId id="718" r:id="rId11"/>
    <p:sldId id="712" r:id="rId12"/>
    <p:sldId id="714" r:id="rId13"/>
    <p:sldId id="330" r:id="rId14"/>
    <p:sldId id="719" r:id="rId15"/>
    <p:sldId id="736" r:id="rId16"/>
    <p:sldId id="737" r:id="rId17"/>
    <p:sldId id="673" r:id="rId18"/>
    <p:sldId id="674" r:id="rId19"/>
    <p:sldId id="645" r:id="rId20"/>
    <p:sldId id="738" r:id="rId21"/>
    <p:sldId id="739" r:id="rId22"/>
    <p:sldId id="264" r:id="rId23"/>
    <p:sldId id="740" r:id="rId24"/>
    <p:sldId id="769" r:id="rId25"/>
    <p:sldId id="741" r:id="rId26"/>
    <p:sldId id="759" r:id="rId27"/>
    <p:sldId id="703" r:id="rId28"/>
    <p:sldId id="704" r:id="rId29"/>
    <p:sldId id="742" r:id="rId30"/>
    <p:sldId id="760" r:id="rId31"/>
    <p:sldId id="257" r:id="rId32"/>
    <p:sldId id="705" r:id="rId33"/>
    <p:sldId id="743" r:id="rId34"/>
    <p:sldId id="770" r:id="rId35"/>
    <p:sldId id="744" r:id="rId36"/>
    <p:sldId id="761" r:id="rId37"/>
    <p:sldId id="706" r:id="rId38"/>
    <p:sldId id="707" r:id="rId39"/>
    <p:sldId id="745" r:id="rId40"/>
    <p:sldId id="762" r:id="rId41"/>
    <p:sldId id="708" r:id="rId42"/>
    <p:sldId id="709" r:id="rId43"/>
    <p:sldId id="746" r:id="rId44"/>
    <p:sldId id="747" r:id="rId45"/>
    <p:sldId id="748" r:id="rId46"/>
    <p:sldId id="749" r:id="rId47"/>
    <p:sldId id="763" r:id="rId48"/>
    <p:sldId id="268" r:id="rId49"/>
    <p:sldId id="710" r:id="rId50"/>
    <p:sldId id="750" r:id="rId51"/>
    <p:sldId id="764" r:id="rId52"/>
    <p:sldId id="269" r:id="rId53"/>
    <p:sldId id="270" r:id="rId54"/>
    <p:sldId id="751" r:id="rId55"/>
    <p:sldId id="752" r:id="rId56"/>
    <p:sldId id="753" r:id="rId57"/>
    <p:sldId id="765" r:id="rId58"/>
    <p:sldId id="711" r:id="rId59"/>
    <p:sldId id="266" r:id="rId60"/>
    <p:sldId id="754" r:id="rId61"/>
    <p:sldId id="766" r:id="rId62"/>
    <p:sldId id="265" r:id="rId63"/>
    <p:sldId id="267" r:id="rId64"/>
    <p:sldId id="755" r:id="rId65"/>
    <p:sldId id="756" r:id="rId66"/>
    <p:sldId id="702" r:id="rId67"/>
    <p:sldId id="286" r:id="rId68"/>
    <p:sldId id="288" r:id="rId69"/>
    <p:sldId id="758" r:id="rId70"/>
    <p:sldId id="320" r:id="rId71"/>
    <p:sldId id="771" r:id="rId72"/>
    <p:sldId id="285" r:id="rId73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 autoAdjust="0"/>
    <p:restoredTop sz="95683" autoAdjust="0"/>
  </p:normalViewPr>
  <p:slideViewPr>
    <p:cSldViewPr>
      <p:cViewPr varScale="1">
        <p:scale>
          <a:sx n="109" d="100"/>
          <a:sy n="109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wxl2d5\&#25945;&#24107;&#29992;&#20849;&#26377;&#12501;&#12457;&#12523;&#12480;\&#9733;&#9734;&#9733;&#20849;&#26377;&#9733;&#9734;&#9733;\&#12452;&#12505;&#12531;&#12488;&#65288;&#27169;&#35430;&#12539;&#21512;&#23487;&#12539;&#31038;&#20250;&#35211;&#23398;&#12539;&#29702;&#31185;&#23455;&#39443;&#12539;&#20837;&#35430;&#35500;&#26126;&#20250;&#12539;&#36890;&#20449;&#28155;&#21066;&#65289;\&#35500;&#26126;&#20250;\&#20837;&#35430;&#35500;&#26126;&#20250;\R4\&#20013;&#23398;&#20837;&#35430;&#35500;&#26126;&#20250;\R4_&#20013;&#23398;&#20837;&#35430;&#12524;&#12509;&#12540;&#12488;\R4&#22823;&#25945;&#22823;&#12304;&#22825;&#29579;&#23546;&#12305;&#20986;&#39000;&#21512;&#21542;&#12487;&#12540;&#12479;%20&#23436;&#2510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wxl2d5\&#25945;&#24107;&#29992;&#20849;&#26377;&#12501;&#12457;&#12523;&#12480;\&#9733;&#9734;&#9733;&#20849;&#26377;&#9733;&#9734;&#9733;\&#12452;&#12505;&#12531;&#12488;&#65288;&#27169;&#35430;&#12539;&#21512;&#23487;&#12539;&#31038;&#20250;&#35211;&#23398;&#12539;&#29702;&#31185;&#23455;&#39443;&#12539;&#20837;&#35430;&#35500;&#26126;&#20250;&#12539;&#36890;&#20449;&#28155;&#21066;&#65289;\&#35500;&#26126;&#20250;\&#20837;&#35430;&#35500;&#26126;&#20250;\R4\&#20013;&#23398;&#20837;&#35430;&#35500;&#26126;&#20250;\R4_&#20013;&#23398;&#20837;&#35430;&#12524;&#12509;&#12540;&#12488;\R4&#22823;&#25945;&#22823;&#12304;&#22825;&#29579;&#23546;&#12305;&#20986;&#39000;&#21512;&#21542;&#12487;&#12540;&#12479;%20&#23436;&#25104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wxl2d5\&#25945;&#24107;&#29992;&#20849;&#26377;&#12501;&#12457;&#12523;&#12480;\&#9733;&#9734;&#9733;&#20849;&#26377;&#9733;&#9734;&#9733;\&#12452;&#12505;&#12531;&#12488;&#65288;&#27169;&#35430;&#12539;&#21512;&#23487;&#12539;&#31038;&#20250;&#35211;&#23398;&#12539;&#29702;&#31185;&#23455;&#39443;&#12539;&#20837;&#35430;&#35500;&#26126;&#20250;&#12539;&#36890;&#20449;&#28155;&#21066;&#65289;\&#35500;&#26126;&#20250;\&#20837;&#35430;&#35500;&#26126;&#20250;\R4\&#20013;&#23398;&#20837;&#35430;&#35500;&#26126;&#20250;\R4_&#20013;&#23398;&#20837;&#35430;&#12524;&#12509;&#12540;&#12488;\R4&#22823;&#25945;&#22823;&#12304;&#24179;&#37326;&#12305;&#20986;&#39000;&#21512;&#21542;&#12487;&#12540;&#12479;&#12288;&#23436;&#2510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wxl2d5\&#25945;&#24107;&#29992;&#20849;&#26377;&#12501;&#12457;&#12523;&#12480;\&#9733;&#9734;&#9733;&#20849;&#26377;&#9733;&#9734;&#9733;\&#12452;&#12505;&#12531;&#12488;&#65288;&#27169;&#35430;&#12539;&#21512;&#23487;&#12539;&#31038;&#20250;&#35211;&#23398;&#12539;&#29702;&#31185;&#23455;&#39443;&#12539;&#20837;&#35430;&#35500;&#26126;&#20250;&#12539;&#36890;&#20449;&#28155;&#21066;&#65289;\&#35500;&#26126;&#20250;\&#20837;&#35430;&#35500;&#26126;&#20250;\R4\&#20013;&#23398;&#20837;&#35430;&#35500;&#26126;&#20250;\R4_&#20013;&#23398;&#20837;&#35430;&#12524;&#12509;&#12540;&#12488;\R4&#22823;&#25945;&#22823;&#12304;&#24179;&#37326;&#12305;&#20986;&#39000;&#21512;&#21542;&#12487;&#12540;&#12479;&#12288;&#23436;&#25104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wxl2d5\&#25945;&#24107;&#29992;&#20849;&#26377;&#12501;&#12457;&#12523;&#12480;\&#9733;&#9734;&#9733;&#20849;&#26377;&#9733;&#9734;&#9733;\&#12452;&#12505;&#12531;&#12488;&#65288;&#27169;&#35430;&#12539;&#21512;&#23487;&#12539;&#31038;&#20250;&#35211;&#23398;&#12539;&#29702;&#31185;&#23455;&#39443;&#12539;&#20837;&#35430;&#35500;&#26126;&#20250;&#12539;&#36890;&#20449;&#28155;&#21066;&#65289;\&#35500;&#26126;&#20250;\&#20837;&#35430;&#35500;&#26126;&#20250;\R4\&#20013;&#23398;&#20837;&#35430;&#35500;&#26126;&#20250;\R4_&#20013;&#23398;&#20837;&#35430;&#12524;&#12509;&#12540;&#12488;\R4&#22823;&#25945;&#22823;&#12304;&#22825;&#29579;&#23546;&#12305;&#20986;&#39000;&#21512;&#21542;&#12487;&#12540;&#12479;%20&#23436;&#2510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wxl2d5\&#25945;&#24107;&#29992;&#20849;&#26377;&#12501;&#12457;&#12523;&#12480;\&#9733;&#9734;&#9733;&#20849;&#26377;&#9733;&#9734;&#9733;\&#12452;&#12505;&#12531;&#12488;&#65288;&#27169;&#35430;&#12539;&#21512;&#23487;&#12539;&#31038;&#20250;&#35211;&#23398;&#12539;&#29702;&#31185;&#23455;&#39443;&#12539;&#20837;&#35430;&#35500;&#26126;&#20250;&#12539;&#36890;&#20449;&#28155;&#21066;&#65289;\&#35500;&#26126;&#20250;\&#20837;&#35430;&#35500;&#26126;&#20250;\R4\&#20013;&#23398;&#20837;&#35430;&#35500;&#26126;&#20250;\R4_&#20013;&#23398;&#20837;&#35430;&#12524;&#12509;&#12540;&#12488;\R4&#22823;&#25945;&#22823;&#12304;&#22825;&#29579;&#23546;&#12305;&#20986;&#39000;&#21512;&#21542;&#12487;&#12540;&#12479;%20&#23436;&#25104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一条中・女子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3247594050743653E-2"/>
          <c:y val="0.21437554680664916"/>
          <c:w val="0.90286351706036749"/>
          <c:h val="0.58563247302420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'[駸々堂2^J021.xlsx]Sheet1'!$A$34</c:f>
              <c:strCache>
                <c:ptCount val="1"/>
                <c:pt idx="0">
                  <c:v>女子人数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185067526415994E-16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EB-448E-B5FB-B96A377E6532}"/>
                </c:ext>
              </c:extLst>
            </c:dLbl>
            <c:dLbl>
              <c:idx val="3"/>
              <c:layout>
                <c:manualLayout>
                  <c:x val="0"/>
                  <c:y val="0.185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EB-448E-B5FB-B96A377E6532}"/>
                </c:ext>
              </c:extLst>
            </c:dLbl>
            <c:dLbl>
              <c:idx val="4"/>
              <c:layout>
                <c:manualLayout>
                  <c:x val="-2.7777777777777779E-3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EB-448E-B5FB-B96A377E6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'[駸々堂2^J021.xlsx]Sheet1'!$B$34:$F$34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27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B-448E-B5FB-B96A377E6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163647"/>
        <c:axId val="1836164063"/>
      </c:barChart>
      <c:lineChart>
        <c:grouping val="standard"/>
        <c:varyColors val="0"/>
        <c:ser>
          <c:idx val="1"/>
          <c:order val="1"/>
          <c:tx>
            <c:strRef>
              <c:f>'[駸々堂2^J021.xlsx]Sheet1'!$A$35</c:f>
              <c:strCache>
                <c:ptCount val="1"/>
                <c:pt idx="0">
                  <c:v>女子偏差値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EB-448E-B5FB-B96A377E65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EB-448E-B5FB-B96A377E6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'[駸々堂2^J021.xlsx]Sheet1'!$B$35:$F$35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46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EB-448E-B5FB-B96A377E6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163647"/>
        <c:axId val="1836164063"/>
      </c:lineChart>
      <c:catAx>
        <c:axId val="18361636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36164063"/>
        <c:crosses val="autoZero"/>
        <c:auto val="1"/>
        <c:lblAlgn val="ctr"/>
        <c:lblOffset val="100"/>
        <c:noMultiLvlLbl val="0"/>
      </c:catAx>
      <c:valAx>
        <c:axId val="183616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3616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女子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918538307716342E-2"/>
          <c:y val="3.1801778592121833E-2"/>
          <c:w val="0.89893423782736503"/>
          <c:h val="0.7658833898507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天王寺グラフ置場!$Q$34</c:f>
              <c:strCache>
                <c:ptCount val="1"/>
                <c:pt idx="0">
                  <c:v>合格者数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天王寺グラフ置場!$R$35:$AS$35</c:f>
              <c:strCache>
                <c:ptCount val="27"/>
                <c:pt idx="0">
                  <c:v>47以下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>
                  <c:v>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</c:strCache>
            </c:strRef>
          </c:cat>
          <c:val>
            <c:numRef>
              <c:f>天王寺グラフ置場!$R$34:$AS$34</c:f>
              <c:numCache>
                <c:formatCode>General</c:formatCode>
                <c:ptCount val="28"/>
                <c:pt idx="5">
                  <c:v>1</c:v>
                </c:pt>
                <c:pt idx="6">
                  <c:v>2</c:v>
                </c:pt>
                <c:pt idx="8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B-4587-BBEC-6C604BE66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2841728"/>
        <c:axId val="102848000"/>
      </c:barChart>
      <c:catAx>
        <c:axId val="10284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偏差値</a:t>
                </a:r>
              </a:p>
            </c:rich>
          </c:tx>
          <c:layout>
            <c:manualLayout>
              <c:xMode val="edge"/>
              <c:yMode val="edge"/>
              <c:x val="9.04091857395409E-4"/>
              <c:y val="0.810741238826618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02848000"/>
        <c:crosses val="autoZero"/>
        <c:auto val="1"/>
        <c:lblAlgn val="ctr"/>
        <c:lblOffset val="100"/>
        <c:tickLblSkip val="2"/>
        <c:noMultiLvlLbl val="0"/>
      </c:catAx>
      <c:valAx>
        <c:axId val="102848000"/>
        <c:scaling>
          <c:orientation val="minMax"/>
          <c:max val="1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合格者数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crossAx val="102841728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3123021947275"/>
          <c:y val="0.19472887374939496"/>
          <c:w val="0.89125266364181066"/>
          <c:h val="0.722387442537444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天王寺グラフ置場!$Q$36</c:f>
              <c:strCache>
                <c:ptCount val="1"/>
                <c:pt idx="0">
                  <c:v>不合格者数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天王寺グラフ置場!$R$35:$AS$35</c:f>
              <c:strCache>
                <c:ptCount val="27"/>
                <c:pt idx="0">
                  <c:v>47以下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>
                  <c:v>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</c:strCache>
            </c:strRef>
          </c:cat>
          <c:val>
            <c:numRef>
              <c:f>天王寺グラフ置場!$R$36:$AS$36</c:f>
              <c:numCache>
                <c:formatCode>General</c:formatCode>
                <c:ptCount val="28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8</c:v>
                </c:pt>
                <c:pt idx="13">
                  <c:v>1</c:v>
                </c:pt>
                <c:pt idx="14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B-43C2-AD30-61AC13BE0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2881152"/>
        <c:axId val="102882688"/>
      </c:barChart>
      <c:catAx>
        <c:axId val="1028811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102882688"/>
        <c:crosses val="autoZero"/>
        <c:auto val="1"/>
        <c:lblAlgn val="ctr"/>
        <c:lblOffset val="100"/>
        <c:noMultiLvlLbl val="0"/>
      </c:catAx>
      <c:valAx>
        <c:axId val="102882688"/>
        <c:scaling>
          <c:orientation val="maxMin"/>
          <c:max val="10"/>
          <c:min val="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不合格者数</a:t>
                </a:r>
              </a:p>
            </c:rich>
          </c:tx>
          <c:layout>
            <c:manualLayout>
              <c:xMode val="edge"/>
              <c:yMode val="edge"/>
              <c:x val="4.2790631286022347E-2"/>
              <c:y val="0.325708583012859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crossAx val="102881152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dirty="0"/>
              <a:t>附天中・女子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'[駸々堂2^J021.xlsx]Sheet1'!$A$4</c:f>
              <c:strCache>
                <c:ptCount val="1"/>
                <c:pt idx="0">
                  <c:v>女子人数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6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D-4E21-A6BA-F7479129A74B}"/>
                </c:ext>
              </c:extLst>
            </c:dLbl>
            <c:dLbl>
              <c:idx val="1"/>
              <c:layout>
                <c:manualLayout>
                  <c:x val="-5.0925337632079971E-17"/>
                  <c:y val="0.28703703703703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9D-4E21-A6BA-F7479129A74B}"/>
                </c:ext>
              </c:extLst>
            </c:dLbl>
            <c:dLbl>
              <c:idx val="2"/>
              <c:layout>
                <c:manualLayout>
                  <c:x val="-1.0185067526415994E-16"/>
                  <c:y val="0.27777777777777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9D-4E21-A6BA-F7479129A74B}"/>
                </c:ext>
              </c:extLst>
            </c:dLbl>
            <c:dLbl>
              <c:idx val="3"/>
              <c:layout>
                <c:manualLayout>
                  <c:x val="0"/>
                  <c:y val="0.296296296296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9D-4E21-A6BA-F7479129A74B}"/>
                </c:ext>
              </c:extLst>
            </c:dLbl>
            <c:dLbl>
              <c:idx val="4"/>
              <c:layout>
                <c:manualLayout>
                  <c:x val="-1.0185067526415994E-16"/>
                  <c:y val="0.300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9D-4E21-A6BA-F7479129A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'[駸々堂2^J021.xlsx]Sheet1'!$B$4:$F$4</c:f>
              <c:numCache>
                <c:formatCode>General</c:formatCode>
                <c:ptCount val="5"/>
                <c:pt idx="0">
                  <c:v>58</c:v>
                </c:pt>
                <c:pt idx="1">
                  <c:v>61</c:v>
                </c:pt>
                <c:pt idx="2">
                  <c:v>62</c:v>
                </c:pt>
                <c:pt idx="3">
                  <c:v>65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9D-4E21-A6BA-F7479129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010415"/>
        <c:axId val="2118019151"/>
      </c:barChart>
      <c:lineChart>
        <c:grouping val="standard"/>
        <c:varyColors val="0"/>
        <c:ser>
          <c:idx val="1"/>
          <c:order val="1"/>
          <c:tx>
            <c:strRef>
              <c:f>'[駸々堂2^J021.xlsx]Sheet1'!$A$5</c:f>
              <c:strCache>
                <c:ptCount val="1"/>
                <c:pt idx="0">
                  <c:v>女子偏差値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'[駸々堂2^J021.xlsx]Sheet1'!$B$5:$F$5</c:f>
              <c:numCache>
                <c:formatCode>General</c:formatCode>
                <c:ptCount val="5"/>
                <c:pt idx="0">
                  <c:v>55</c:v>
                </c:pt>
                <c:pt idx="1">
                  <c:v>56</c:v>
                </c:pt>
                <c:pt idx="2">
                  <c:v>56</c:v>
                </c:pt>
                <c:pt idx="3">
                  <c:v>55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9D-4E21-A6BA-F7479129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010415"/>
        <c:axId val="2118019151"/>
      </c:lineChart>
      <c:catAx>
        <c:axId val="21180104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8019151"/>
        <c:crosses val="autoZero"/>
        <c:auto val="1"/>
        <c:lblAlgn val="ctr"/>
        <c:lblOffset val="100"/>
        <c:noMultiLvlLbl val="0"/>
      </c:catAx>
      <c:valAx>
        <c:axId val="211801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801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/>
              <a:t>附天中・女子人数</a:t>
            </a:r>
            <a:endParaRPr lang="ja-JP" sz="2800" dirty="0"/>
          </a:p>
        </c:rich>
      </c:tx>
      <c:layout>
        <c:manualLayout>
          <c:xMode val="edge"/>
          <c:yMode val="edge"/>
          <c:x val="0.3733485950340945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Sheet1!$B$11:$D$11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55</c:v>
                </c:pt>
                <c:pt idx="1">
                  <c:v>57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7-40A1-BE67-47E129709DCA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Sheet1!$B$11:$D$11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57</c:v>
                </c:pt>
                <c:pt idx="1">
                  <c:v>58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7-40A1-BE67-47E129709DCA}"/>
            </c:ext>
          </c:extLst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Sheet1!$B$11:$D$11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56</c:v>
                </c:pt>
                <c:pt idx="1">
                  <c:v>57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7-40A1-BE67-47E129709D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9081839"/>
        <c:axId val="1509082671"/>
      </c:barChart>
      <c:catAx>
        <c:axId val="150908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9082671"/>
        <c:crosses val="autoZero"/>
        <c:auto val="1"/>
        <c:lblAlgn val="ctr"/>
        <c:lblOffset val="100"/>
        <c:noMultiLvlLbl val="0"/>
      </c:catAx>
      <c:valAx>
        <c:axId val="15090826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908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附天中・女子偏差値</a:t>
            </a:r>
            <a:endParaRPr lang="ja-JP" sz="2400" dirty="0"/>
          </a:p>
        </c:rich>
      </c:tx>
      <c:layout>
        <c:manualLayout>
          <c:xMode val="edge"/>
          <c:yMode val="edge"/>
          <c:x val="0.38647643541398624"/>
          <c:y val="1.4496106216508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Sheet1!$B$16:$D$16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Sheet1!$B$17:$D$17</c:f>
              <c:numCache>
                <c:formatCode>General</c:formatCode>
                <c:ptCount val="3"/>
                <c:pt idx="0">
                  <c:v>57</c:v>
                </c:pt>
                <c:pt idx="1">
                  <c:v>57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0-4B03-91B5-71C25905A833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Sheet1!$B$16:$D$16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56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0-4B03-91B5-71C25905A833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Sheet1!$B$16:$D$16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54</c:v>
                </c:pt>
                <c:pt idx="1">
                  <c:v>57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0-4B03-91B5-71C25905A8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33576767"/>
        <c:axId val="1633582175"/>
      </c:barChart>
      <c:catAx>
        <c:axId val="163357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3582175"/>
        <c:crosses val="autoZero"/>
        <c:auto val="1"/>
        <c:lblAlgn val="ctr"/>
        <c:lblOffset val="100"/>
        <c:noMultiLvlLbl val="0"/>
      </c:catAx>
      <c:valAx>
        <c:axId val="16335821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3357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男子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045224832128072E-2"/>
          <c:y val="9.0787984159180893E-2"/>
          <c:w val="0.88719950090626853"/>
          <c:h val="0.5517689558582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平野グラフ置場!$Q$1</c:f>
              <c:strCache>
                <c:ptCount val="1"/>
                <c:pt idx="0">
                  <c:v>合格者数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平野グラフ置場!$R$2:$AR$2</c:f>
              <c:strCache>
                <c:ptCount val="27"/>
                <c:pt idx="0">
                  <c:v>37以下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53</c:v>
                </c:pt>
                <c:pt idx="17">
                  <c:v>54</c:v>
                </c:pt>
                <c:pt idx="18">
                  <c:v>55</c:v>
                </c:pt>
                <c:pt idx="19">
                  <c:v>56</c:v>
                </c:pt>
                <c:pt idx="20">
                  <c:v>57</c:v>
                </c:pt>
                <c:pt idx="21">
                  <c:v>58</c:v>
                </c:pt>
                <c:pt idx="22">
                  <c:v>59</c:v>
                </c:pt>
                <c:pt idx="23">
                  <c:v>60</c:v>
                </c:pt>
                <c:pt idx="24">
                  <c:v>61</c:v>
                </c:pt>
                <c:pt idx="25">
                  <c:v>62</c:v>
                </c:pt>
                <c:pt idx="26">
                  <c:v>63</c:v>
                </c:pt>
              </c:strCache>
            </c:strRef>
          </c:cat>
          <c:val>
            <c:numRef>
              <c:f>平野グラフ置場!$R$1:$AR$1</c:f>
              <c:numCache>
                <c:formatCode>General</c:formatCode>
                <c:ptCount val="27"/>
                <c:pt idx="16">
                  <c:v>1</c:v>
                </c:pt>
                <c:pt idx="21">
                  <c:v>1</c:v>
                </c:pt>
                <c:pt idx="22">
                  <c:v>1</c:v>
                </c:pt>
                <c:pt idx="24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4-45EE-8280-7223D8E33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760192"/>
        <c:axId val="144840192"/>
      </c:barChart>
      <c:catAx>
        <c:axId val="14476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偏差値</a:t>
                </a:r>
              </a:p>
            </c:rich>
          </c:tx>
          <c:layout>
            <c:manualLayout>
              <c:xMode val="edge"/>
              <c:yMode val="edge"/>
              <c:x val="4.3432534847666166E-3"/>
              <c:y val="0.800925826932635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44840192"/>
        <c:crosses val="autoZero"/>
        <c:auto val="1"/>
        <c:lblAlgn val="ctr"/>
        <c:lblOffset val="100"/>
        <c:tickLblSkip val="2"/>
        <c:noMultiLvlLbl val="0"/>
      </c:catAx>
      <c:valAx>
        <c:axId val="144840192"/>
        <c:scaling>
          <c:orientation val="minMax"/>
          <c:max val="1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合格者数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crossAx val="144760192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平野グラフ置場!$Q$3</c:f>
              <c:strCache>
                <c:ptCount val="1"/>
                <c:pt idx="0">
                  <c:v>不合格者数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平野グラフ置場!$R$2:$AR$2</c:f>
              <c:strCache>
                <c:ptCount val="27"/>
                <c:pt idx="0">
                  <c:v>37以下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53</c:v>
                </c:pt>
                <c:pt idx="17">
                  <c:v>54</c:v>
                </c:pt>
                <c:pt idx="18">
                  <c:v>55</c:v>
                </c:pt>
                <c:pt idx="19">
                  <c:v>56</c:v>
                </c:pt>
                <c:pt idx="20">
                  <c:v>57</c:v>
                </c:pt>
                <c:pt idx="21">
                  <c:v>58</c:v>
                </c:pt>
                <c:pt idx="22">
                  <c:v>59</c:v>
                </c:pt>
                <c:pt idx="23">
                  <c:v>60</c:v>
                </c:pt>
                <c:pt idx="24">
                  <c:v>61</c:v>
                </c:pt>
                <c:pt idx="25">
                  <c:v>62</c:v>
                </c:pt>
                <c:pt idx="26">
                  <c:v>63</c:v>
                </c:pt>
              </c:strCache>
            </c:strRef>
          </c:cat>
          <c:val>
            <c:numRef>
              <c:f>平野グラフ置場!$R$3:$AR$3</c:f>
              <c:numCache>
                <c:formatCode>General</c:formatCode>
                <c:ptCount val="27"/>
                <c:pt idx="0">
                  <c:v>3</c:v>
                </c:pt>
                <c:pt idx="1">
                  <c:v>1</c:v>
                </c:pt>
                <c:pt idx="7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20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804-A218-58C6B6915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856960"/>
        <c:axId val="144858496"/>
      </c:barChart>
      <c:catAx>
        <c:axId val="144856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144858496"/>
        <c:crosses val="autoZero"/>
        <c:auto val="1"/>
        <c:lblAlgn val="ctr"/>
        <c:lblOffset val="100"/>
        <c:noMultiLvlLbl val="0"/>
      </c:catAx>
      <c:valAx>
        <c:axId val="144858496"/>
        <c:scaling>
          <c:orientation val="maxMin"/>
          <c:max val="10"/>
          <c:min val="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不合格者数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44856960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附平中・男子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2149537037037037"/>
          <c:w val="0.90286351706036749"/>
          <c:h val="0.56674358413531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'[駸々堂2^J021.xlsx]Sheet1'!$A$20</c:f>
              <c:strCache>
                <c:ptCount val="1"/>
                <c:pt idx="0">
                  <c:v>男子人数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20370370370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C3-49AA-8711-9DF9454EF447}"/>
                </c:ext>
              </c:extLst>
            </c:dLbl>
            <c:dLbl>
              <c:idx val="1"/>
              <c:layout>
                <c:manualLayout>
                  <c:x val="-5.0925337632079971E-17"/>
                  <c:y val="0.171296296296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C3-49AA-8711-9DF9454EF447}"/>
                </c:ext>
              </c:extLst>
            </c:dLbl>
            <c:dLbl>
              <c:idx val="2"/>
              <c:layout>
                <c:manualLayout>
                  <c:x val="-1.0185067526415994E-16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3-49AA-8711-9DF9454EF447}"/>
                </c:ext>
              </c:extLst>
            </c:dLbl>
            <c:dLbl>
              <c:idx val="3"/>
              <c:layout>
                <c:manualLayout>
                  <c:x val="0"/>
                  <c:y val="0.2314814814814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3-49AA-8711-9DF9454EF447}"/>
                </c:ext>
              </c:extLst>
            </c:dLbl>
            <c:dLbl>
              <c:idx val="4"/>
              <c:layout>
                <c:manualLayout>
                  <c:x val="-1.0185067526415994E-16"/>
                  <c:y val="0.16203703703703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3-49AA-8711-9DF9454EF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'[駸々堂2^J021.xlsx]Sheet1'!$B$19:$F$19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'[駸々堂2^J021.xlsx]Sheet1'!$B$20:$F$20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17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C3-49AA-8711-9DF9454E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919679"/>
        <c:axId val="1745907615"/>
      </c:barChart>
      <c:lineChart>
        <c:grouping val="standard"/>
        <c:varyColors val="0"/>
        <c:ser>
          <c:idx val="1"/>
          <c:order val="1"/>
          <c:tx>
            <c:strRef>
              <c:f>'[駸々堂2^J021.xlsx]Sheet1'!$A$21</c:f>
              <c:strCache>
                <c:ptCount val="1"/>
                <c:pt idx="0">
                  <c:v>男子偏差値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'[駸々堂2^J021.xlsx]Sheet1'!$B$19:$F$19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'[駸々堂2^J021.xlsx]Sheet1'!$B$21:$F$21</c:f>
              <c:numCache>
                <c:formatCode>General</c:formatCode>
                <c:ptCount val="5"/>
                <c:pt idx="0">
                  <c:v>52</c:v>
                </c:pt>
                <c:pt idx="1">
                  <c:v>57</c:v>
                </c:pt>
                <c:pt idx="2">
                  <c:v>54</c:v>
                </c:pt>
                <c:pt idx="3">
                  <c:v>53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C3-49AA-8711-9DF9454E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919679"/>
        <c:axId val="1745907615"/>
      </c:lineChart>
      <c:catAx>
        <c:axId val="174591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45907615"/>
        <c:crosses val="autoZero"/>
        <c:auto val="1"/>
        <c:lblAlgn val="ctr"/>
        <c:lblOffset val="100"/>
        <c:noMultiLvlLbl val="0"/>
      </c:catAx>
      <c:valAx>
        <c:axId val="1745907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4591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附平中・男子人数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Sheet1!$B$41:$D$41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Sheet1!$B$42:$D$42</c:f>
              <c:numCache>
                <c:formatCode>General</c:formatCode>
                <c:ptCount val="3"/>
                <c:pt idx="0">
                  <c:v>29</c:v>
                </c:pt>
                <c:pt idx="1">
                  <c:v>35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2-4770-9B79-7DD860030488}"/>
            </c:ext>
          </c:extLst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Sheet1!$B$41:$D$41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Sheet1!$B$43:$D$43</c:f>
              <c:numCache>
                <c:formatCode>General</c:formatCode>
                <c:ptCount val="3"/>
                <c:pt idx="0">
                  <c:v>27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2-4770-9B79-7DD860030488}"/>
            </c:ext>
          </c:extLst>
        </c:ser>
        <c:ser>
          <c:idx val="2"/>
          <c:order val="2"/>
          <c:tx>
            <c:strRef>
              <c:f>Sheet1!$A$44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Sheet1!$B$41:$D$41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Sheet1!$B$44:$D$44</c:f>
              <c:numCache>
                <c:formatCode>General</c:formatCode>
                <c:ptCount val="3"/>
                <c:pt idx="0">
                  <c:v>17</c:v>
                </c:pt>
                <c:pt idx="1">
                  <c:v>29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2-4770-9B79-7DD8600304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9879167"/>
        <c:axId val="349883743"/>
      </c:barChart>
      <c:catAx>
        <c:axId val="34987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9883743"/>
        <c:crosses val="autoZero"/>
        <c:auto val="1"/>
        <c:lblAlgn val="ctr"/>
        <c:lblOffset val="100"/>
        <c:noMultiLvlLbl val="0"/>
      </c:catAx>
      <c:valAx>
        <c:axId val="3498837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987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附平中・男子偏差値</a:t>
            </a:r>
            <a:endParaRPr lang="ja-JP" sz="2400" dirty="0"/>
          </a:p>
        </c:rich>
      </c:tx>
      <c:layout>
        <c:manualLayout>
          <c:xMode val="edge"/>
          <c:yMode val="edge"/>
          <c:x val="0.39010807921915613"/>
          <c:y val="1.430021288925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Sheet1!$B$46:$D$46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Sheet1!$B$47:$D$47</c:f>
              <c:numCache>
                <c:formatCode>General</c:formatCode>
                <c:ptCount val="3"/>
                <c:pt idx="0">
                  <c:v>53</c:v>
                </c:pt>
                <c:pt idx="1">
                  <c:v>52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9-4799-A3E3-63B534FD4F3F}"/>
            </c:ext>
          </c:extLst>
        </c:ser>
        <c:ser>
          <c:idx val="1"/>
          <c:order val="1"/>
          <c:tx>
            <c:strRef>
              <c:f>Sheet1!$A$48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Sheet1!$B$46:$D$46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Sheet1!$B$48:$D$48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9-4799-A3E3-63B534FD4F3F}"/>
            </c:ext>
          </c:extLst>
        </c:ser>
        <c:ser>
          <c:idx val="2"/>
          <c:order val="2"/>
          <c:tx>
            <c:strRef>
              <c:f>Sheet1!$A$49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Sheet1!$B$46:$D$46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Sheet1!$B$49:$D$49</c:f>
              <c:numCache>
                <c:formatCode>General</c:formatCode>
                <c:ptCount val="3"/>
                <c:pt idx="0">
                  <c:v>54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D9-4799-A3E3-63B534FD4F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5091951"/>
        <c:axId val="505087375"/>
      </c:barChart>
      <c:catAx>
        <c:axId val="50509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087375"/>
        <c:crosses val="autoZero"/>
        <c:auto val="1"/>
        <c:lblAlgn val="ctr"/>
        <c:lblOffset val="100"/>
        <c:noMultiLvlLbl val="0"/>
      </c:catAx>
      <c:valAx>
        <c:axId val="5050873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509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一条中・男子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'[駸々堂2^J021.xlsx]Sheet1'!$A$32</c:f>
              <c:strCache>
                <c:ptCount val="1"/>
                <c:pt idx="0">
                  <c:v>男子人数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185067526415994E-16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59-4376-B505-1ABE36A69A6C}"/>
                </c:ext>
              </c:extLst>
            </c:dLbl>
            <c:dLbl>
              <c:idx val="3"/>
              <c:layout>
                <c:manualLayout>
                  <c:x val="0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59-4376-B505-1ABE36A69A6C}"/>
                </c:ext>
              </c:extLst>
            </c:dLbl>
            <c:dLbl>
              <c:idx val="4"/>
              <c:layout>
                <c:manualLayout>
                  <c:x val="2.777777777777676E-3"/>
                  <c:y val="0.14814814814814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59-4376-B505-1ABE36A69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'[駸々堂2^J021.xlsx]Sheet1'!$B$31:$F$31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'[駸々堂2^J021.xlsx]Sheet1'!$B$32:$F$32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59-4376-B505-1ABE36A69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862191"/>
        <c:axId val="306867599"/>
      </c:barChart>
      <c:lineChart>
        <c:grouping val="standard"/>
        <c:varyColors val="0"/>
        <c:ser>
          <c:idx val="1"/>
          <c:order val="1"/>
          <c:tx>
            <c:strRef>
              <c:f>'[駸々堂2^J021.xlsx]Sheet1'!$A$33</c:f>
              <c:strCache>
                <c:ptCount val="1"/>
                <c:pt idx="0">
                  <c:v>男子偏差値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59-4376-B505-1ABE36A69A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59-4376-B505-1ABE36A69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'[駸々堂2^J021.xlsx]Sheet1'!$B$31:$F$31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'[駸々堂2^J021.xlsx]Sheet1'!$B$33:$F$33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45</c:v>
                </c:pt>
                <c:pt idx="3">
                  <c:v>45</c:v>
                </c:pt>
                <c:pt idx="4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59-4376-B505-1ABE36A69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862191"/>
        <c:axId val="306867599"/>
      </c:lineChart>
      <c:catAx>
        <c:axId val="30686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6867599"/>
        <c:crosses val="autoZero"/>
        <c:auto val="1"/>
        <c:lblAlgn val="ctr"/>
        <c:lblOffset val="100"/>
        <c:noMultiLvlLbl val="0"/>
      </c:catAx>
      <c:valAx>
        <c:axId val="30686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686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附平中・女子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9E-2"/>
          <c:y val="0.16344962088072323"/>
          <c:w val="0.90286351706036749"/>
          <c:h val="0.58563247302420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'[駸々堂2^J021.xlsx]Sheet1'!$A$22</c:f>
              <c:strCache>
                <c:ptCount val="1"/>
                <c:pt idx="0">
                  <c:v>女子人数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27-4725-BFD1-259CF3BADBCF}"/>
                </c:ext>
              </c:extLst>
            </c:dLbl>
            <c:dLbl>
              <c:idx val="1"/>
              <c:layout>
                <c:manualLayout>
                  <c:x val="-5.0925337632079971E-17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27-4725-BFD1-259CF3BADBCF}"/>
                </c:ext>
              </c:extLst>
            </c:dLbl>
            <c:dLbl>
              <c:idx val="2"/>
              <c:layout>
                <c:manualLayout>
                  <c:x val="-1.0185067526415994E-16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27-4725-BFD1-259CF3BADBCF}"/>
                </c:ext>
              </c:extLst>
            </c:dLbl>
            <c:dLbl>
              <c:idx val="3"/>
              <c:layout>
                <c:manualLayout>
                  <c:x val="0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27-4725-BFD1-259CF3BADBCF}"/>
                </c:ext>
              </c:extLst>
            </c:dLbl>
            <c:dLbl>
              <c:idx val="4"/>
              <c:layout>
                <c:manualLayout>
                  <c:x val="-1.0185067526415994E-16"/>
                  <c:y val="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27-4725-BFD1-259CF3BAD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'[駸々堂2^J021.xlsx]Sheet1'!$B$22:$F$22</c:f>
              <c:numCache>
                <c:formatCode>General</c:formatCode>
                <c:ptCount val="5"/>
                <c:pt idx="0">
                  <c:v>26</c:v>
                </c:pt>
                <c:pt idx="1">
                  <c:v>31</c:v>
                </c:pt>
                <c:pt idx="2">
                  <c:v>27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27-4725-BFD1-259CF3BAD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8498383"/>
        <c:axId val="1838499215"/>
      </c:barChart>
      <c:lineChart>
        <c:grouping val="standard"/>
        <c:varyColors val="0"/>
        <c:ser>
          <c:idx val="1"/>
          <c:order val="1"/>
          <c:tx>
            <c:strRef>
              <c:f>'[駸々堂2^J021.xlsx]Sheet1'!$A$23</c:f>
              <c:strCache>
                <c:ptCount val="1"/>
                <c:pt idx="0">
                  <c:v>女子偏差値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'[駸々堂2^J021.xlsx]Sheet1'!$B$23:$F$23</c:f>
              <c:numCache>
                <c:formatCode>General</c:formatCode>
                <c:ptCount val="5"/>
                <c:pt idx="0">
                  <c:v>51</c:v>
                </c:pt>
                <c:pt idx="1">
                  <c:v>53</c:v>
                </c:pt>
                <c:pt idx="2">
                  <c:v>52</c:v>
                </c:pt>
                <c:pt idx="3">
                  <c:v>51</c:v>
                </c:pt>
                <c:pt idx="4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C27-4725-BFD1-259CF3BAD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498383"/>
        <c:axId val="1838499215"/>
      </c:lineChart>
      <c:catAx>
        <c:axId val="183849838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38499215"/>
        <c:crosses val="autoZero"/>
        <c:auto val="1"/>
        <c:lblAlgn val="ctr"/>
        <c:lblOffset val="100"/>
        <c:noMultiLvlLbl val="0"/>
      </c:catAx>
      <c:valAx>
        <c:axId val="183849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3849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附平中・女子人数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Sheet1!$B$51:$D$51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Sheet1!$B$52:$D$52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C-4950-ADE2-6873E49F0A09}"/>
            </c:ext>
          </c:extLst>
        </c:ser>
        <c:ser>
          <c:idx val="1"/>
          <c:order val="1"/>
          <c:tx>
            <c:strRef>
              <c:f>Sheet1!$A$53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Sheet1!$B$51:$D$51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Sheet1!$B$53:$D$53</c:f>
              <c:numCache>
                <c:formatCode>General</c:formatCode>
                <c:ptCount val="3"/>
                <c:pt idx="0">
                  <c:v>40</c:v>
                </c:pt>
                <c:pt idx="1">
                  <c:v>31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C-4950-ADE2-6873E49F0A09}"/>
            </c:ext>
          </c:extLst>
        </c:ser>
        <c:ser>
          <c:idx val="2"/>
          <c:order val="2"/>
          <c:tx>
            <c:strRef>
              <c:f>Sheet1!$A$54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Sheet1!$B$51:$D$51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Sheet1!$B$54:$D$54</c:f>
              <c:numCache>
                <c:formatCode>General</c:formatCode>
                <c:ptCount val="3"/>
                <c:pt idx="0">
                  <c:v>27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C-4950-ADE2-6873E49F0A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3498047"/>
        <c:axId val="333498463"/>
      </c:barChart>
      <c:catAx>
        <c:axId val="33349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3498463"/>
        <c:crosses val="autoZero"/>
        <c:auto val="1"/>
        <c:lblAlgn val="ctr"/>
        <c:lblOffset val="100"/>
        <c:noMultiLvlLbl val="0"/>
      </c:catAx>
      <c:valAx>
        <c:axId val="3334984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349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附平中・女子偏差値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Sheet1!$B$56:$D$56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Sheet1!$B$57:$D$57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33-494B-BF7A-F79AC2635677}"/>
            </c:ext>
          </c:extLst>
        </c:ser>
        <c:ser>
          <c:idx val="1"/>
          <c:order val="1"/>
          <c:tx>
            <c:strRef>
              <c:f>Sheet1!$A$58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Sheet1!$B$56:$D$56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Sheet1!$B$58:$D$58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33-494B-BF7A-F79AC2635677}"/>
            </c:ext>
          </c:extLst>
        </c:ser>
        <c:ser>
          <c:idx val="2"/>
          <c:order val="2"/>
          <c:tx>
            <c:strRef>
              <c:f>Sheet1!$A$59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Sheet1!$B$56:$D$56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Sheet1!$B$59:$D$59</c:f>
              <c:numCache>
                <c:formatCode>General</c:formatCode>
                <c:ptCount val="3"/>
                <c:pt idx="0">
                  <c:v>52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33-494B-BF7A-F79AC26356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6250575"/>
        <c:axId val="506251407"/>
      </c:barChart>
      <c:catAx>
        <c:axId val="50625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6251407"/>
        <c:crosses val="autoZero"/>
        <c:auto val="1"/>
        <c:lblAlgn val="ctr"/>
        <c:lblOffset val="100"/>
        <c:noMultiLvlLbl val="0"/>
      </c:catAx>
      <c:valAx>
        <c:axId val="5062514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625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奈良女・男子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'[駸々堂2^J021.xlsx]Sheet1'!$A$8</c:f>
              <c:strCache>
                <c:ptCount val="1"/>
                <c:pt idx="0">
                  <c:v>男子人数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35-44E7-BBAE-3D93C49DD906}"/>
                </c:ext>
              </c:extLst>
            </c:dLbl>
            <c:dLbl>
              <c:idx val="1"/>
              <c:layout>
                <c:manualLayout>
                  <c:x val="-5.0925337632079971E-17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35-44E7-BBAE-3D93C49DD906}"/>
                </c:ext>
              </c:extLst>
            </c:dLbl>
            <c:dLbl>
              <c:idx val="2"/>
              <c:layout>
                <c:manualLayout>
                  <c:x val="-1.0185067526415994E-16"/>
                  <c:y val="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35-44E7-BBAE-3D93C49DD906}"/>
                </c:ext>
              </c:extLst>
            </c:dLbl>
            <c:dLbl>
              <c:idx val="3"/>
              <c:layout>
                <c:manualLayout>
                  <c:x val="0"/>
                  <c:y val="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35-44E7-BBAE-3D93C49DD906}"/>
                </c:ext>
              </c:extLst>
            </c:dLbl>
            <c:dLbl>
              <c:idx val="4"/>
              <c:layout>
                <c:manualLayout>
                  <c:x val="-1.0185067526415994E-16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35-44E7-BBAE-3D93C49DD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'[駸々堂2^J021.xlsx]Sheet1'!$B$7:$F$7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'[駸々堂2^J021.xlsx]Sheet1'!$B$8:$F$8</c:f>
              <c:numCache>
                <c:formatCode>General</c:formatCode>
                <c:ptCount val="5"/>
                <c:pt idx="0">
                  <c:v>41</c:v>
                </c:pt>
                <c:pt idx="1">
                  <c:v>36</c:v>
                </c:pt>
                <c:pt idx="2">
                  <c:v>44</c:v>
                </c:pt>
                <c:pt idx="3">
                  <c:v>44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35-44E7-BBAE-3D93C49DD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904159"/>
        <c:axId val="2110890431"/>
      </c:barChart>
      <c:lineChart>
        <c:grouping val="standard"/>
        <c:varyColors val="0"/>
        <c:ser>
          <c:idx val="1"/>
          <c:order val="1"/>
          <c:tx>
            <c:strRef>
              <c:f>'[駸々堂2^J021.xlsx]Sheet1'!$A$9</c:f>
              <c:strCache>
                <c:ptCount val="1"/>
                <c:pt idx="0">
                  <c:v>男子偏差値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'[駸々堂2^J021.xlsx]Sheet1'!$B$7:$F$7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'[駸々堂2^J021.xlsx]Sheet1'!$B$9:$F$9</c:f>
              <c:numCache>
                <c:formatCode>General</c:formatCode>
                <c:ptCount val="5"/>
                <c:pt idx="0">
                  <c:v>49</c:v>
                </c:pt>
                <c:pt idx="1">
                  <c:v>51</c:v>
                </c:pt>
                <c:pt idx="2">
                  <c:v>53</c:v>
                </c:pt>
                <c:pt idx="3">
                  <c:v>52</c:v>
                </c:pt>
                <c:pt idx="4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35-44E7-BBAE-3D93C49DD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04159"/>
        <c:axId val="2110890431"/>
      </c:lineChart>
      <c:catAx>
        <c:axId val="211090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0890431"/>
        <c:crosses val="autoZero"/>
        <c:auto val="1"/>
        <c:lblAlgn val="ctr"/>
        <c:lblOffset val="100"/>
        <c:noMultiLvlLbl val="0"/>
      </c:catAx>
      <c:valAx>
        <c:axId val="2110890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090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奈良女・男子人数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Sheet1!$B$21:$D$21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Sheet1!$B$22:$D$22</c:f>
              <c:numCache>
                <c:formatCode>General</c:formatCode>
                <c:ptCount val="3"/>
                <c:pt idx="0">
                  <c:v>34</c:v>
                </c:pt>
                <c:pt idx="1">
                  <c:v>52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9-43E2-B672-02AEFE80F6CB}"/>
            </c:ext>
          </c:extLst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Sheet1!$B$21:$D$21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Sheet1!$B$23:$D$23</c:f>
              <c:numCache>
                <c:formatCode>General</c:formatCode>
                <c:ptCount val="3"/>
                <c:pt idx="0">
                  <c:v>34</c:v>
                </c:pt>
                <c:pt idx="1">
                  <c:v>55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B9-43E2-B672-02AEFE80F6CB}"/>
            </c:ext>
          </c:extLst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Sheet1!$B$21:$D$21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Sheet1!$B$24:$D$24</c:f>
              <c:numCache>
                <c:formatCode>General</c:formatCode>
                <c:ptCount val="3"/>
                <c:pt idx="0">
                  <c:v>41</c:v>
                </c:pt>
                <c:pt idx="1">
                  <c:v>55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B9-43E2-B672-02AEFE80F6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33572607"/>
        <c:axId val="1633573023"/>
      </c:barChart>
      <c:catAx>
        <c:axId val="163357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3573023"/>
        <c:crosses val="autoZero"/>
        <c:auto val="1"/>
        <c:lblAlgn val="ctr"/>
        <c:lblOffset val="100"/>
        <c:noMultiLvlLbl val="0"/>
      </c:catAx>
      <c:valAx>
        <c:axId val="163357302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3357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奈良女・男子偏差値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Sheet1!$B$26:$D$26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Sheet1!$B$27:$D$27</c:f>
              <c:numCache>
                <c:formatCode>General</c:formatCode>
                <c:ptCount val="3"/>
                <c:pt idx="0">
                  <c:v>53</c:v>
                </c:pt>
                <c:pt idx="1">
                  <c:v>54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7-43DF-977B-D1BA1176B37C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Sheet1!$B$26:$D$26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Sheet1!$B$28:$D$28</c:f>
              <c:numCache>
                <c:formatCode>General</c:formatCode>
                <c:ptCount val="3"/>
                <c:pt idx="0">
                  <c:v>52</c:v>
                </c:pt>
                <c:pt idx="1">
                  <c:v>55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F7-43DF-977B-D1BA1176B37C}"/>
            </c:ext>
          </c:extLst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Sheet1!$B$26:$D$26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55</c:v>
                </c:pt>
                <c:pt idx="1">
                  <c:v>56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F7-43DF-977B-D1BA1176B3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6244623"/>
        <c:axId val="1386240463"/>
      </c:barChart>
      <c:catAx>
        <c:axId val="138624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86240463"/>
        <c:crosses val="autoZero"/>
        <c:auto val="1"/>
        <c:lblAlgn val="ctr"/>
        <c:lblOffset val="100"/>
        <c:noMultiLvlLbl val="0"/>
      </c:catAx>
      <c:valAx>
        <c:axId val="13862404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624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奈良女・女子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'[駸々堂2^J021.xlsx]Sheet1'!$A$10</c:f>
              <c:strCache>
                <c:ptCount val="1"/>
                <c:pt idx="0">
                  <c:v>女子人数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0.20833333333333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AA-4596-9E42-92592BE820B7}"/>
                </c:ext>
              </c:extLst>
            </c:dLbl>
            <c:dLbl>
              <c:idx val="1"/>
              <c:layout>
                <c:manualLayout>
                  <c:x val="-5.0925337632079971E-17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A-4596-9E42-92592BE820B7}"/>
                </c:ext>
              </c:extLst>
            </c:dLbl>
            <c:dLbl>
              <c:idx val="2"/>
              <c:layout>
                <c:manualLayout>
                  <c:x val="-1.0185067526415994E-16"/>
                  <c:y val="0.26388888888888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AA-4596-9E42-92592BE820B7}"/>
                </c:ext>
              </c:extLst>
            </c:dLbl>
            <c:dLbl>
              <c:idx val="3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AA-4596-9E42-92592BE820B7}"/>
                </c:ext>
              </c:extLst>
            </c:dLbl>
            <c:dLbl>
              <c:idx val="4"/>
              <c:layout>
                <c:manualLayout>
                  <c:x val="-1.0185067526415994E-16"/>
                  <c:y val="0.347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AA-4596-9E42-92592BE82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'[駸々堂2^J021.xlsx]Sheet1'!$B$10:$F$10</c:f>
              <c:numCache>
                <c:formatCode>General</c:formatCode>
                <c:ptCount val="5"/>
                <c:pt idx="0">
                  <c:v>52</c:v>
                </c:pt>
                <c:pt idx="1">
                  <c:v>50</c:v>
                </c:pt>
                <c:pt idx="2">
                  <c:v>64</c:v>
                </c:pt>
                <c:pt idx="3">
                  <c:v>62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AA-4596-9E42-92592BE8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492991"/>
        <c:axId val="1722498399"/>
      </c:barChart>
      <c:lineChart>
        <c:grouping val="standard"/>
        <c:varyColors val="0"/>
        <c:ser>
          <c:idx val="1"/>
          <c:order val="1"/>
          <c:tx>
            <c:strRef>
              <c:f>'[駸々堂2^J021.xlsx]Sheet1'!$A$11</c:f>
              <c:strCache>
                <c:ptCount val="1"/>
                <c:pt idx="0">
                  <c:v>女子偏差値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'[駸々堂2^J021.xlsx]Sheet1'!$B$11:$F$11</c:f>
              <c:numCache>
                <c:formatCode>General</c:formatCode>
                <c:ptCount val="5"/>
                <c:pt idx="0">
                  <c:v>54</c:v>
                </c:pt>
                <c:pt idx="1">
                  <c:v>55</c:v>
                </c:pt>
                <c:pt idx="2">
                  <c:v>54</c:v>
                </c:pt>
                <c:pt idx="3">
                  <c:v>55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4AA-4596-9E42-92592BE8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492991"/>
        <c:axId val="1722498399"/>
      </c:lineChart>
      <c:catAx>
        <c:axId val="172249299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22498399"/>
        <c:crosses val="autoZero"/>
        <c:auto val="1"/>
        <c:lblAlgn val="ctr"/>
        <c:lblOffset val="100"/>
        <c:noMultiLvlLbl val="0"/>
      </c:catAx>
      <c:valAx>
        <c:axId val="172249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2249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奈良女・女子人数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Sheet1!$B$31:$D$31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77</c:v>
                </c:pt>
                <c:pt idx="1">
                  <c:v>57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3-41FF-A183-A7A47E12FECC}"/>
            </c:ext>
          </c:extLst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Sheet1!$B$31:$D$31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Sheet1!$B$33:$D$33</c:f>
              <c:numCache>
                <c:formatCode>General</c:formatCode>
                <c:ptCount val="3"/>
                <c:pt idx="0">
                  <c:v>72</c:v>
                </c:pt>
                <c:pt idx="1">
                  <c:v>72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93-41FF-A183-A7A47E12FECC}"/>
            </c:ext>
          </c:extLst>
        </c:ser>
        <c:ser>
          <c:idx val="2"/>
          <c:order val="2"/>
          <c:tx>
            <c:strRef>
              <c:f>Sheet1!$A$34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Sheet1!$B$31:$D$31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Sheet1!$B$34:$D$34</c:f>
              <c:numCache>
                <c:formatCode>General</c:formatCode>
                <c:ptCount val="3"/>
                <c:pt idx="0">
                  <c:v>74</c:v>
                </c:pt>
                <c:pt idx="1">
                  <c:v>71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93-41FF-A183-A7A47E12FEC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8935311"/>
        <c:axId val="1388935727"/>
      </c:barChart>
      <c:catAx>
        <c:axId val="138893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88935727"/>
        <c:crosses val="autoZero"/>
        <c:auto val="1"/>
        <c:lblAlgn val="ctr"/>
        <c:lblOffset val="100"/>
        <c:noMultiLvlLbl val="0"/>
      </c:catAx>
      <c:valAx>
        <c:axId val="138893572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893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奈良女・女子偏差値</a:t>
            </a:r>
            <a:endParaRPr lang="ja-JP" sz="2400" dirty="0"/>
          </a:p>
        </c:rich>
      </c:tx>
      <c:layout>
        <c:manualLayout>
          <c:xMode val="edge"/>
          <c:yMode val="edge"/>
          <c:x val="0.38456271525386071"/>
          <c:y val="1.339513612411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Sheet1!$B$36:$D$36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55</c:v>
                </c:pt>
                <c:pt idx="1">
                  <c:v>55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E-4F91-8458-27DCA61B955D}"/>
            </c:ext>
          </c:extLst>
        </c:ser>
        <c:ser>
          <c:idx val="1"/>
          <c:order val="1"/>
          <c:tx>
            <c:strRef>
              <c:f>Sheet1!$A$38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Sheet1!$B$36:$D$36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Sheet1!$B$38:$D$38</c:f>
              <c:numCache>
                <c:formatCode>General</c:formatCode>
                <c:ptCount val="3"/>
                <c:pt idx="0">
                  <c:v>56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E-4F91-8458-27DCA61B955D}"/>
            </c:ext>
          </c:extLst>
        </c:ser>
        <c:ser>
          <c:idx val="2"/>
          <c:order val="2"/>
          <c:tx>
            <c:strRef>
              <c:f>Sheet1!$A$39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Sheet1!$B$36:$D$36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Sheet1!$B$39:$D$39</c:f>
              <c:numCache>
                <c:formatCode>General</c:formatCode>
                <c:ptCount val="3"/>
                <c:pt idx="0">
                  <c:v>54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DE-4F91-8458-27DCA61B95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15524463"/>
        <c:axId val="1715520303"/>
      </c:barChart>
      <c:catAx>
        <c:axId val="171552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15520303"/>
        <c:crosses val="autoZero"/>
        <c:auto val="1"/>
        <c:lblAlgn val="ctr"/>
        <c:lblOffset val="100"/>
        <c:noMultiLvlLbl val="0"/>
      </c:catAx>
      <c:valAx>
        <c:axId val="17155203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552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京教桃山中・男子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'[駸々堂2^J021.xlsx]Sheet1'!$A$14</c:f>
              <c:strCache>
                <c:ptCount val="1"/>
                <c:pt idx="0">
                  <c:v>男子人数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814814814814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5-4445-B00A-77C17E5FFCD4}"/>
                </c:ext>
              </c:extLst>
            </c:dLbl>
            <c:dLbl>
              <c:idx val="1"/>
              <c:layout>
                <c:manualLayout>
                  <c:x val="-5.0925337632079971E-17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5-4445-B00A-77C17E5FFCD4}"/>
                </c:ext>
              </c:extLst>
            </c:dLbl>
            <c:dLbl>
              <c:idx val="2"/>
              <c:layout>
                <c:manualLayout>
                  <c:x val="-1.0185067526415994E-16"/>
                  <c:y val="0.19907407407407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85-4445-B00A-77C17E5FFCD4}"/>
                </c:ext>
              </c:extLst>
            </c:dLbl>
            <c:dLbl>
              <c:idx val="3"/>
              <c:layout>
                <c:manualLayout>
                  <c:x val="0"/>
                  <c:y val="0.24537037037037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85-4445-B00A-77C17E5FFCD4}"/>
                </c:ext>
              </c:extLst>
            </c:dLbl>
            <c:dLbl>
              <c:idx val="4"/>
              <c:layout>
                <c:manualLayout>
                  <c:x val="-1.0185067526415994E-16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85-4445-B00A-77C17E5FF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'[駸々堂2^J021.xlsx]Sheet1'!$B$13:$F$13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'[駸々堂2^J021.xlsx]Sheet1'!$B$14:$F$14</c:f>
              <c:numCache>
                <c:formatCode>General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29</c:v>
                </c:pt>
                <c:pt idx="3">
                  <c:v>34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85-4445-B00A-77C17E5F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907903"/>
        <c:axId val="2110921631"/>
      </c:barChart>
      <c:lineChart>
        <c:grouping val="standard"/>
        <c:varyColors val="0"/>
        <c:ser>
          <c:idx val="1"/>
          <c:order val="1"/>
          <c:tx>
            <c:strRef>
              <c:f>'[駸々堂2^J021.xlsx]Sheet1'!$A$15</c:f>
              <c:strCache>
                <c:ptCount val="1"/>
                <c:pt idx="0">
                  <c:v>男子偏差値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'[駸々堂2^J021.xlsx]Sheet1'!$B$13:$F$13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'[駸々堂2^J021.xlsx]Sheet1'!$B$15:$F$15</c:f>
              <c:numCache>
                <c:formatCode>General</c:formatCode>
                <c:ptCount val="5"/>
                <c:pt idx="0">
                  <c:v>52</c:v>
                </c:pt>
                <c:pt idx="1">
                  <c:v>52</c:v>
                </c:pt>
                <c:pt idx="2">
                  <c:v>50</c:v>
                </c:pt>
                <c:pt idx="3">
                  <c:v>50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85-4445-B00A-77C17E5F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07903"/>
        <c:axId val="2110921631"/>
      </c:lineChart>
      <c:catAx>
        <c:axId val="211090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0921631"/>
        <c:crosses val="autoZero"/>
        <c:auto val="1"/>
        <c:lblAlgn val="ctr"/>
        <c:lblOffset val="100"/>
        <c:noMultiLvlLbl val="0"/>
      </c:catAx>
      <c:valAx>
        <c:axId val="211092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090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sz="2000"/>
              <a:t>男子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878285650216211"/>
          <c:y val="9.8791492303324319E-2"/>
          <c:w val="0.79574407144334236"/>
          <c:h val="0.73361293189645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天王寺グラフ置場!$A$3</c:f>
              <c:strCache>
                <c:ptCount val="1"/>
                <c:pt idx="0">
                  <c:v>受験者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天王寺グラフ置場!$B$2:$G$2</c:f>
              <c:strCache>
                <c:ptCount val="6"/>
                <c:pt idx="0">
                  <c:v>H28</c:v>
                </c:pt>
                <c:pt idx="1">
                  <c:v>H29</c:v>
                </c:pt>
                <c:pt idx="2">
                  <c:v>H30</c:v>
                </c:pt>
                <c:pt idx="3">
                  <c:v>H31</c:v>
                </c:pt>
                <c:pt idx="4">
                  <c:v>R2</c:v>
                </c:pt>
                <c:pt idx="5">
                  <c:v>R3</c:v>
                </c:pt>
              </c:strCache>
            </c:strRef>
          </c:cat>
          <c:val>
            <c:numRef>
              <c:f>天王寺グラフ置場!$B$3:$G$3</c:f>
              <c:numCache>
                <c:formatCode>General</c:formatCode>
                <c:ptCount val="6"/>
                <c:pt idx="0">
                  <c:v>203</c:v>
                </c:pt>
                <c:pt idx="1">
                  <c:v>197</c:v>
                </c:pt>
                <c:pt idx="2">
                  <c:v>165</c:v>
                </c:pt>
                <c:pt idx="3">
                  <c:v>155</c:v>
                </c:pt>
                <c:pt idx="4">
                  <c:v>171</c:v>
                </c:pt>
                <c:pt idx="5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9-4D85-99B6-F2A07799FEDE}"/>
            </c:ext>
          </c:extLst>
        </c:ser>
        <c:ser>
          <c:idx val="1"/>
          <c:order val="1"/>
          <c:tx>
            <c:strRef>
              <c:f>天王寺グラフ置場!$A$4</c:f>
              <c:strCache>
                <c:ptCount val="1"/>
                <c:pt idx="0">
                  <c:v>合格者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天王寺グラフ置場!$B$2:$G$2</c:f>
              <c:strCache>
                <c:ptCount val="6"/>
                <c:pt idx="0">
                  <c:v>H28</c:v>
                </c:pt>
                <c:pt idx="1">
                  <c:v>H29</c:v>
                </c:pt>
                <c:pt idx="2">
                  <c:v>H30</c:v>
                </c:pt>
                <c:pt idx="3">
                  <c:v>H31</c:v>
                </c:pt>
                <c:pt idx="4">
                  <c:v>R2</c:v>
                </c:pt>
                <c:pt idx="5">
                  <c:v>R3</c:v>
                </c:pt>
              </c:strCache>
            </c:strRef>
          </c:cat>
          <c:val>
            <c:numRef>
              <c:f>天王寺グラフ置場!$B$4:$G$4</c:f>
              <c:numCache>
                <c:formatCode>General</c:formatCode>
                <c:ptCount val="6"/>
                <c:pt idx="0">
                  <c:v>64</c:v>
                </c:pt>
                <c:pt idx="1">
                  <c:v>62</c:v>
                </c:pt>
                <c:pt idx="2">
                  <c:v>62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9-4D85-99B6-F2A07799F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54176"/>
        <c:axId val="101160064"/>
      </c:barChart>
      <c:catAx>
        <c:axId val="1011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160064"/>
        <c:crosses val="autoZero"/>
        <c:auto val="1"/>
        <c:lblAlgn val="ctr"/>
        <c:lblOffset val="100"/>
        <c:noMultiLvlLbl val="0"/>
      </c:catAx>
      <c:valAx>
        <c:axId val="101160064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101154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桃山中・男子人数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7222222222222221E-2"/>
          <c:y val="0.21294036162146399"/>
          <c:w val="0.93888888888888888"/>
          <c:h val="0.53577136191309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Sheet1!$B$56:$D$56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Sheet1!$B$57:$D$57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C-4CE3-947C-719673770D6D}"/>
            </c:ext>
          </c:extLst>
        </c:ser>
        <c:ser>
          <c:idx val="1"/>
          <c:order val="1"/>
          <c:tx>
            <c:strRef>
              <c:f>Sheet1!$A$58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Sheet1!$B$56:$D$56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Sheet1!$B$58:$D$58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8C-4CE3-947C-719673770D6D}"/>
            </c:ext>
          </c:extLst>
        </c:ser>
        <c:ser>
          <c:idx val="2"/>
          <c:order val="2"/>
          <c:tx>
            <c:strRef>
              <c:f>Sheet1!$A$59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Sheet1!$B$56:$D$56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Sheet1!$B$59:$D$59</c:f>
              <c:numCache>
                <c:formatCode>General</c:formatCode>
                <c:ptCount val="3"/>
                <c:pt idx="0">
                  <c:v>52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8C-4CE3-947C-719673770D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03957519"/>
        <c:axId val="1903956687"/>
      </c:barChart>
      <c:catAx>
        <c:axId val="190395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3956687"/>
        <c:crosses val="autoZero"/>
        <c:auto val="1"/>
        <c:lblAlgn val="ctr"/>
        <c:lblOffset val="100"/>
        <c:noMultiLvlLbl val="0"/>
      </c:catAx>
      <c:valAx>
        <c:axId val="19039566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039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桃山中・男子偏差値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Sheet1!$B$66:$D$66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Sheet1!$B$67:$D$67</c:f>
              <c:numCache>
                <c:formatCode>General</c:formatCode>
                <c:ptCount val="3"/>
                <c:pt idx="0">
                  <c:v>50</c:v>
                </c:pt>
                <c:pt idx="1">
                  <c:v>51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E-41E7-BDA6-7BAA65799D08}"/>
            </c:ext>
          </c:extLst>
        </c:ser>
        <c:ser>
          <c:idx val="1"/>
          <c:order val="1"/>
          <c:tx>
            <c:strRef>
              <c:f>Sheet1!$A$68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Sheet1!$B$66:$D$66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Sheet1!$B$68:$D$68</c:f>
              <c:numCache>
                <c:formatCode>General</c:formatCode>
                <c:ptCount val="3"/>
                <c:pt idx="0">
                  <c:v>51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E-41E7-BDA6-7BAA65799D08}"/>
            </c:ext>
          </c:extLst>
        </c:ser>
        <c:ser>
          <c:idx val="2"/>
          <c:order val="2"/>
          <c:tx>
            <c:strRef>
              <c:f>Sheet1!$A$69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Sheet1!$B$66:$D$66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Sheet1!$B$69:$D$69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EE-41E7-BDA6-7BAA65799D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8194575"/>
        <c:axId val="508186255"/>
      </c:barChart>
      <c:catAx>
        <c:axId val="50819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8186255"/>
        <c:crosses val="autoZero"/>
        <c:auto val="1"/>
        <c:lblAlgn val="ctr"/>
        <c:lblOffset val="100"/>
        <c:noMultiLvlLbl val="0"/>
      </c:catAx>
      <c:valAx>
        <c:axId val="5081862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819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桃山中・女子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22421296296296298"/>
          <c:w val="0.90286351706036749"/>
          <c:h val="0.58563247302420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'[駸々堂2^J021.xlsx]Sheet1'!$A$16</c:f>
              <c:strCache>
                <c:ptCount val="1"/>
                <c:pt idx="0">
                  <c:v>女子人数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02-449F-9677-D453BC9F5B14}"/>
                </c:ext>
              </c:extLst>
            </c:dLbl>
            <c:dLbl>
              <c:idx val="1"/>
              <c:layout>
                <c:manualLayout>
                  <c:x val="-5.0925337632079971E-17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02-449F-9677-D453BC9F5B14}"/>
                </c:ext>
              </c:extLst>
            </c:dLbl>
            <c:dLbl>
              <c:idx val="2"/>
              <c:layout>
                <c:manualLayout>
                  <c:x val="-1.0185067526415994E-16"/>
                  <c:y val="0.22685185185185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02-449F-9677-D453BC9F5B14}"/>
                </c:ext>
              </c:extLst>
            </c:dLbl>
            <c:dLbl>
              <c:idx val="3"/>
              <c:layout>
                <c:manualLayout>
                  <c:x val="0"/>
                  <c:y val="0.24999999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02-449F-9677-D453BC9F5B14}"/>
                </c:ext>
              </c:extLst>
            </c:dLbl>
            <c:dLbl>
              <c:idx val="4"/>
              <c:layout>
                <c:manualLayout>
                  <c:x val="-1.0185067526415994E-16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02-449F-9677-D453BC9F5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'[駸々堂2^J021.xlsx]Sheet1'!$B$16:$F$16</c:f>
              <c:numCache>
                <c:formatCode>General</c:formatCode>
                <c:ptCount val="5"/>
                <c:pt idx="0">
                  <c:v>28</c:v>
                </c:pt>
                <c:pt idx="1">
                  <c:v>32</c:v>
                </c:pt>
                <c:pt idx="2">
                  <c:v>33</c:v>
                </c:pt>
                <c:pt idx="3">
                  <c:v>37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02-449F-9677-D453BC9F5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057007"/>
        <c:axId val="2118012911"/>
      </c:barChart>
      <c:lineChart>
        <c:grouping val="standard"/>
        <c:varyColors val="0"/>
        <c:ser>
          <c:idx val="1"/>
          <c:order val="1"/>
          <c:tx>
            <c:strRef>
              <c:f>'[駸々堂2^J021.xlsx]Sheet1'!$A$17</c:f>
              <c:strCache>
                <c:ptCount val="1"/>
                <c:pt idx="0">
                  <c:v>女子偏差値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'[駸々堂2^J021.xlsx]Sheet1'!$B$17:$F$17</c:f>
              <c:numCache>
                <c:formatCode>General</c:formatCode>
                <c:ptCount val="5"/>
                <c:pt idx="0">
                  <c:v>50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02-449F-9677-D453BC9F5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057007"/>
        <c:axId val="2118012911"/>
      </c:lineChart>
      <c:catAx>
        <c:axId val="21180570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8012911"/>
        <c:crosses val="autoZero"/>
        <c:auto val="1"/>
        <c:lblAlgn val="ctr"/>
        <c:lblOffset val="100"/>
        <c:noMultiLvlLbl val="0"/>
      </c:catAx>
      <c:valAx>
        <c:axId val="211801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805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桃山中・女子人数　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Sheet1!$B$71:$D$71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Sheet1!$B$72:$D$72</c:f>
              <c:numCache>
                <c:formatCode>General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C-43B5-AA7E-D0AA9AEC8302}"/>
            </c:ext>
          </c:extLst>
        </c:ser>
        <c:ser>
          <c:idx val="1"/>
          <c:order val="1"/>
          <c:tx>
            <c:strRef>
              <c:f>Sheet1!$A$73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Sheet1!$B$71:$D$71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Sheet1!$B$73:$D$73</c:f>
              <c:numCache>
                <c:formatCode>General</c:formatCode>
                <c:ptCount val="3"/>
                <c:pt idx="0">
                  <c:v>30</c:v>
                </c:pt>
                <c:pt idx="1">
                  <c:v>37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C-43B5-AA7E-D0AA9AEC8302}"/>
            </c:ext>
          </c:extLst>
        </c:ser>
        <c:ser>
          <c:idx val="2"/>
          <c:order val="2"/>
          <c:tx>
            <c:strRef>
              <c:f>Sheet1!$A$74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Sheet1!$B$71:$D$71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Sheet1!$B$74:$D$74</c:f>
              <c:numCache>
                <c:formatCode>General</c:formatCode>
                <c:ptCount val="3"/>
                <c:pt idx="0">
                  <c:v>33</c:v>
                </c:pt>
                <c:pt idx="1">
                  <c:v>37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C-43B5-AA7E-D0AA9AEC83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9211503"/>
        <c:axId val="609203599"/>
      </c:barChart>
      <c:catAx>
        <c:axId val="60921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203599"/>
        <c:crosses val="autoZero"/>
        <c:auto val="1"/>
        <c:lblAlgn val="ctr"/>
        <c:lblOffset val="100"/>
        <c:noMultiLvlLbl val="0"/>
      </c:catAx>
      <c:valAx>
        <c:axId val="6092035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921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桃山中・女子偏差値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Sheet1!$B$76:$D$76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Sheet1!$B$77:$D$77</c:f>
              <c:numCache>
                <c:formatCode>General</c:formatCode>
                <c:ptCount val="3"/>
                <c:pt idx="0">
                  <c:v>52</c:v>
                </c:pt>
                <c:pt idx="1">
                  <c:v>50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7-4FD3-9ECF-DBD626C41BDC}"/>
            </c:ext>
          </c:extLst>
        </c:ser>
        <c:ser>
          <c:idx val="1"/>
          <c:order val="1"/>
          <c:tx>
            <c:strRef>
              <c:f>Sheet1!$A$78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Sheet1!$B$76:$D$76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Sheet1!$B$78:$D$78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7-4FD3-9ECF-DBD626C41BDC}"/>
            </c:ext>
          </c:extLst>
        </c:ser>
        <c:ser>
          <c:idx val="2"/>
          <c:order val="2"/>
          <c:tx>
            <c:strRef>
              <c:f>Sheet1!$A$79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Sheet1!$B$76:$D$76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Sheet1!$B$79:$D$79</c:f>
              <c:numCache>
                <c:formatCode>General</c:formatCode>
                <c:ptCount val="3"/>
                <c:pt idx="0">
                  <c:v>48</c:v>
                </c:pt>
                <c:pt idx="1">
                  <c:v>48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7-4FD3-9ECF-DBD626C41B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0936671"/>
        <c:axId val="480925855"/>
      </c:barChart>
      <c:catAx>
        <c:axId val="48093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0925855"/>
        <c:crosses val="autoZero"/>
        <c:auto val="1"/>
        <c:lblAlgn val="ctr"/>
        <c:lblOffset val="100"/>
        <c:noMultiLvlLbl val="0"/>
      </c:catAx>
      <c:valAx>
        <c:axId val="4809258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093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ja-JP" sz="1800"/>
              <a:t>女子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天王寺グラフ置場!$A$24</c:f>
              <c:strCache>
                <c:ptCount val="1"/>
                <c:pt idx="0">
                  <c:v>受験者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天王寺グラフ置場!$B$23:$G$23</c:f>
              <c:strCache>
                <c:ptCount val="6"/>
                <c:pt idx="0">
                  <c:v>H28</c:v>
                </c:pt>
                <c:pt idx="1">
                  <c:v>H29</c:v>
                </c:pt>
                <c:pt idx="2">
                  <c:v>H30</c:v>
                </c:pt>
                <c:pt idx="3">
                  <c:v>H31</c:v>
                </c:pt>
                <c:pt idx="4">
                  <c:v>R2</c:v>
                </c:pt>
                <c:pt idx="5">
                  <c:v>R3</c:v>
                </c:pt>
              </c:strCache>
            </c:strRef>
          </c:cat>
          <c:val>
            <c:numRef>
              <c:f>天王寺グラフ置場!$B$24:$G$24</c:f>
              <c:numCache>
                <c:formatCode>General</c:formatCode>
                <c:ptCount val="6"/>
                <c:pt idx="0">
                  <c:v>221</c:v>
                </c:pt>
                <c:pt idx="1">
                  <c:v>220</c:v>
                </c:pt>
                <c:pt idx="2">
                  <c:v>196</c:v>
                </c:pt>
                <c:pt idx="3">
                  <c:v>208</c:v>
                </c:pt>
                <c:pt idx="4">
                  <c:v>194</c:v>
                </c:pt>
                <c:pt idx="5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E-4150-8703-2FDC01C7E11A}"/>
            </c:ext>
          </c:extLst>
        </c:ser>
        <c:ser>
          <c:idx val="1"/>
          <c:order val="1"/>
          <c:tx>
            <c:strRef>
              <c:f>天王寺グラフ置場!$A$25</c:f>
              <c:strCache>
                <c:ptCount val="1"/>
                <c:pt idx="0">
                  <c:v>合格者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天王寺グラフ置場!$B$23:$G$23</c:f>
              <c:strCache>
                <c:ptCount val="6"/>
                <c:pt idx="0">
                  <c:v>H28</c:v>
                </c:pt>
                <c:pt idx="1">
                  <c:v>H29</c:v>
                </c:pt>
                <c:pt idx="2">
                  <c:v>H30</c:v>
                </c:pt>
                <c:pt idx="3">
                  <c:v>H31</c:v>
                </c:pt>
                <c:pt idx="4">
                  <c:v>R2</c:v>
                </c:pt>
                <c:pt idx="5">
                  <c:v>R3</c:v>
                </c:pt>
              </c:strCache>
            </c:strRef>
          </c:cat>
          <c:val>
            <c:numRef>
              <c:f>天王寺グラフ置場!$B$25:$G$25</c:f>
              <c:numCache>
                <c:formatCode>General</c:formatCode>
                <c:ptCount val="6"/>
                <c:pt idx="0">
                  <c:v>49</c:v>
                </c:pt>
                <c:pt idx="1">
                  <c:v>45</c:v>
                </c:pt>
                <c:pt idx="2">
                  <c:v>47</c:v>
                </c:pt>
                <c:pt idx="3">
                  <c:v>48</c:v>
                </c:pt>
                <c:pt idx="4">
                  <c:v>46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E-4150-8703-2FDC01C7E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75296"/>
        <c:axId val="101176832"/>
      </c:barChart>
      <c:catAx>
        <c:axId val="1011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176832"/>
        <c:crosses val="autoZero"/>
        <c:auto val="1"/>
        <c:lblAlgn val="ctr"/>
        <c:lblOffset val="100"/>
        <c:noMultiLvlLbl val="0"/>
      </c:catAx>
      <c:valAx>
        <c:axId val="101176832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101175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男子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542380754740893E-2"/>
          <c:y val="0.21335651432450858"/>
          <c:w val="0.89294919712862764"/>
          <c:h val="0.6774997788281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天王寺グラフ置場!$Q$1</c:f>
              <c:strCache>
                <c:ptCount val="1"/>
                <c:pt idx="0">
                  <c:v>合格者数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天王寺グラフ置場!$R$2:$AR$2</c:f>
              <c:strCache>
                <c:ptCount val="27"/>
                <c:pt idx="0">
                  <c:v>47以下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>
                  <c:v>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</c:strCache>
            </c:strRef>
          </c:cat>
          <c:val>
            <c:numRef>
              <c:f>天王寺グラフ置場!$R$1:$AR$1</c:f>
              <c:numCache>
                <c:formatCode>General</c:formatCode>
                <c:ptCount val="27"/>
                <c:pt idx="1">
                  <c:v>1</c:v>
                </c:pt>
                <c:pt idx="5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1</c:v>
                </c:pt>
                <c:pt idx="20">
                  <c:v>5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7-4958-A5A6-949AFE0B1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1989760"/>
        <c:axId val="102004224"/>
      </c:barChart>
      <c:catAx>
        <c:axId val="101989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偏差値</a:t>
                </a:r>
              </a:p>
            </c:rich>
          </c:tx>
          <c:layout>
            <c:manualLayout>
              <c:xMode val="edge"/>
              <c:yMode val="edge"/>
              <c:x val="1.1260337178250371E-3"/>
              <c:y val="0.905507028907727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02004224"/>
        <c:crosses val="autoZero"/>
        <c:auto val="1"/>
        <c:lblAlgn val="ctr"/>
        <c:lblOffset val="100"/>
        <c:tickLblSkip val="2"/>
        <c:noMultiLvlLbl val="0"/>
      </c:catAx>
      <c:valAx>
        <c:axId val="102004224"/>
        <c:scaling>
          <c:orientation val="minMax"/>
          <c:max val="1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合格者数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crossAx val="101989760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22729613386553E-2"/>
          <c:y val="0.16306229531602759"/>
          <c:w val="0.89484770029070104"/>
          <c:h val="0.800257890650794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天王寺グラフ置場!$Q$3</c:f>
              <c:strCache>
                <c:ptCount val="1"/>
                <c:pt idx="0">
                  <c:v>不合格者数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天王寺グラフ置場!$R$2:$AR$2</c:f>
              <c:strCache>
                <c:ptCount val="27"/>
                <c:pt idx="0">
                  <c:v>47以下</c:v>
                </c:pt>
                <c:pt idx="1">
                  <c:v>48</c:v>
                </c:pt>
                <c:pt idx="2">
                  <c:v>49</c:v>
                </c:pt>
                <c:pt idx="3">
                  <c:v>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>
                  <c:v>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</c:strCache>
            </c:strRef>
          </c:cat>
          <c:val>
            <c:numRef>
              <c:f>天王寺グラフ置場!$R$3:$AR$3</c:f>
              <c:numCache>
                <c:formatCode>General</c:formatCode>
                <c:ptCount val="27"/>
                <c:pt idx="0">
                  <c:v>4</c:v>
                </c:pt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D-4BC3-AA1B-0A95C0A8A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2016896"/>
        <c:axId val="102018432"/>
      </c:barChart>
      <c:catAx>
        <c:axId val="1020168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102018432"/>
        <c:crosses val="autoZero"/>
        <c:auto val="1"/>
        <c:lblAlgn val="ctr"/>
        <c:lblOffset val="100"/>
        <c:noMultiLvlLbl val="0"/>
      </c:catAx>
      <c:valAx>
        <c:axId val="102018432"/>
        <c:scaling>
          <c:orientation val="maxMin"/>
          <c:max val="10"/>
          <c:min val="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不合格者数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02016896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附天中・男子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'[駸々堂2^J021.xlsx]Sheet1'!$A$2</c:f>
              <c:strCache>
                <c:ptCount val="1"/>
                <c:pt idx="0">
                  <c:v>男子人数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1-404F-A665-C9B0624F0EB4}"/>
                </c:ext>
              </c:extLst>
            </c:dLbl>
            <c:dLbl>
              <c:idx val="1"/>
              <c:layout>
                <c:manualLayout>
                  <c:x val="-5.0925337632079971E-17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1-404F-A665-C9B0624F0EB4}"/>
                </c:ext>
              </c:extLst>
            </c:dLbl>
            <c:dLbl>
              <c:idx val="2"/>
              <c:layout>
                <c:manualLayout>
                  <c:x val="-1.0185067526415994E-16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1-404F-A665-C9B0624F0EB4}"/>
                </c:ext>
              </c:extLst>
            </c:dLbl>
            <c:dLbl>
              <c:idx val="3"/>
              <c:layout>
                <c:manualLayout>
                  <c:x val="0"/>
                  <c:y val="0.19907407407407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1-404F-A665-C9B0624F0EB4}"/>
                </c:ext>
              </c:extLst>
            </c:dLbl>
            <c:dLbl>
              <c:idx val="4"/>
              <c:layout>
                <c:manualLayout>
                  <c:x val="-1.0185067526415994E-16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1-404F-A665-C9B0624F0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'[駸々堂2^J021.xlsx]Sheet1'!$B$1:$F$1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'[駸々堂2^J021.xlsx]Sheet1'!$B$2:$F$2</c:f>
              <c:numCache>
                <c:formatCode>General</c:formatCode>
                <c:ptCount val="5"/>
                <c:pt idx="0">
                  <c:v>54</c:v>
                </c:pt>
                <c:pt idx="1">
                  <c:v>50</c:v>
                </c:pt>
                <c:pt idx="2">
                  <c:v>55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B1-404F-A665-C9B0624F0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909567"/>
        <c:axId val="2110861727"/>
      </c:barChart>
      <c:lineChart>
        <c:grouping val="standard"/>
        <c:varyColors val="0"/>
        <c:ser>
          <c:idx val="1"/>
          <c:order val="1"/>
          <c:tx>
            <c:strRef>
              <c:f>'[駸々堂2^J021.xlsx]Sheet1'!$A$3</c:f>
              <c:strCache>
                <c:ptCount val="1"/>
                <c:pt idx="0">
                  <c:v>男子偏差値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'[駸々堂2^J021.xlsx]Sheet1'!$B$1:$F$1</c:f>
              <c:strCache>
                <c:ptCount val="5"/>
                <c:pt idx="0">
                  <c:v>第１回</c:v>
                </c:pt>
                <c:pt idx="1">
                  <c:v>第２回</c:v>
                </c:pt>
                <c:pt idx="2">
                  <c:v>第３回</c:v>
                </c:pt>
                <c:pt idx="3">
                  <c:v>第４回</c:v>
                </c:pt>
                <c:pt idx="4">
                  <c:v>第５回</c:v>
                </c:pt>
              </c:strCache>
            </c:strRef>
          </c:cat>
          <c:val>
            <c:numRef>
              <c:f>'[駸々堂2^J021.xlsx]Sheet1'!$B$3:$F$3</c:f>
              <c:numCache>
                <c:formatCode>General</c:formatCode>
                <c:ptCount val="5"/>
                <c:pt idx="0">
                  <c:v>56</c:v>
                </c:pt>
                <c:pt idx="1">
                  <c:v>58</c:v>
                </c:pt>
                <c:pt idx="2">
                  <c:v>56</c:v>
                </c:pt>
                <c:pt idx="3">
                  <c:v>58</c:v>
                </c:pt>
                <c:pt idx="4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B1-404F-A665-C9B0624F0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09567"/>
        <c:axId val="2110861727"/>
      </c:lineChart>
      <c:catAx>
        <c:axId val="2110909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0861727"/>
        <c:crosses val="autoZero"/>
        <c:auto val="1"/>
        <c:lblAlgn val="ctr"/>
        <c:lblOffset val="100"/>
        <c:noMultiLvlLbl val="0"/>
      </c:catAx>
      <c:valAx>
        <c:axId val="211086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090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/>
              <a:t>附天中・男子人数　</a:t>
            </a:r>
            <a:endParaRPr lang="ja-JP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49</c:v>
                </c:pt>
                <c:pt idx="1">
                  <c:v>61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C-4B4E-99E8-FD32B5C6F8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52</c:v>
                </c:pt>
                <c:pt idx="1">
                  <c:v>75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2C-4B4E-99E8-FD32B5C6F8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</c:v>
                </c:pt>
                <c:pt idx="1">
                  <c:v>76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C-4B4E-99E8-FD32B5C6F8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80146944"/>
        <c:axId val="980143200"/>
      </c:barChart>
      <c:catAx>
        <c:axId val="9801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80143200"/>
        <c:crosses val="autoZero"/>
        <c:auto val="1"/>
        <c:lblAlgn val="ctr"/>
        <c:lblOffset val="100"/>
        <c:noMultiLvlLbl val="0"/>
      </c:catAx>
      <c:valAx>
        <c:axId val="980143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801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附天中・男子偏差値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2.2046161537606933E-2"/>
          <c:y val="0.1326297078102433"/>
          <c:w val="0.96968652788579046"/>
          <c:h val="0.78791393548864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2,019年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Sheet1!$B$6:$D$6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55</c:v>
                </c:pt>
                <c:pt idx="1">
                  <c:v>57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9-4651-8E36-8291ECD3F51C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2,020年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Sheet1!$B$6:$D$6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57</c:v>
                </c:pt>
                <c:pt idx="1">
                  <c:v>58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9-4651-8E36-8291ECD3F51C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2,021年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Sheet1!$B$6:$D$6</c:f>
              <c:strCache>
                <c:ptCount val="3"/>
                <c:pt idx="0">
                  <c:v>第３回</c:v>
                </c:pt>
                <c:pt idx="1">
                  <c:v>第４回</c:v>
                </c:pt>
                <c:pt idx="2">
                  <c:v>第５回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56</c:v>
                </c:pt>
                <c:pt idx="1">
                  <c:v>57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9-4651-8E36-8291ECD3F5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10385920"/>
        <c:axId val="1710387168"/>
      </c:barChart>
      <c:catAx>
        <c:axId val="17103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10387168"/>
        <c:crosses val="autoZero"/>
        <c:auto val="1"/>
        <c:lblAlgn val="ctr"/>
        <c:lblOffset val="100"/>
        <c:noMultiLvlLbl val="0"/>
      </c:catAx>
      <c:valAx>
        <c:axId val="1710387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03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49EE21-5A1E-4998-A0A6-EB20FD985A92}" type="datetimeFigureOut">
              <a:rPr lang="ja-JP" altLang="en-US"/>
              <a:pPr>
                <a:defRPr/>
              </a:pPr>
              <a:t>2021/10/23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20A5E5-731E-4C00-A099-A12366A830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02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46DDE69-A01A-4CAB-872E-427AC28786D3}" type="datetimeFigureOut">
              <a:rPr lang="ja-JP" altLang="en-US"/>
              <a:pPr>
                <a:defRPr/>
              </a:pPr>
              <a:t>2021/10/23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6530BA-0F40-4558-922D-22B3F4E752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5484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530BA-0F40-4558-922D-22B3F4E75227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0073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D8918-2095-4CA3-B0B6-FEBC832CBEC9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34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>
            <a:extLst>
              <a:ext uri="{FF2B5EF4-FFF2-40B4-BE49-F238E27FC236}">
                <a16:creationId xmlns:a16="http://schemas.microsoft.com/office/drawing/2014/main" id="{3640ABBA-E8EB-462F-891E-EAB92683CC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 2">
            <a:extLst>
              <a:ext uri="{FF2B5EF4-FFF2-40B4-BE49-F238E27FC236}">
                <a16:creationId xmlns:a16="http://schemas.microsoft.com/office/drawing/2014/main" id="{FA9204B6-7E30-4B6E-857D-380B34CFD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92" name="スライド番号プレースホルダ 3">
            <a:extLst>
              <a:ext uri="{FF2B5EF4-FFF2-40B4-BE49-F238E27FC236}">
                <a16:creationId xmlns:a16="http://schemas.microsoft.com/office/drawing/2014/main" id="{7131897B-2F95-4E69-A16D-BF87B2817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E343E8B-18FF-4857-8D17-3196D23EFFC7}" type="slidenum">
              <a:rPr lang="ja-JP" altLang="en-US" smtClean="0"/>
              <a:pPr>
                <a:spcBef>
                  <a:spcPct val="0"/>
                </a:spcBef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69198251-3595-4291-A1E7-0C4B74DB90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76B62687-C411-4158-ADB7-06AB77D4CA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F933B495-5C9E-4530-81A0-BE10595DA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27A3F68-59A2-40E3-8A58-40F1DEB9328D}" type="slidenum">
              <a:rPr lang="ja-JP" altLang="en-US" smtClean="0"/>
              <a:pPr>
                <a:spcBef>
                  <a:spcPct val="0"/>
                </a:spcBef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6B85665-5707-4F05-A598-ADCD1F82B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52B7F585-0E84-435B-9C2C-41E4B42E1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CA23A0EC-0A1B-4BDC-8180-580807E05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0250" indent="-2794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23950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74800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25650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828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400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3972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544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3845931-F392-4857-8F5E-6187C4958F14}" type="slidenum">
              <a:rPr lang="ja-JP" altLang="en-US" smtClean="0"/>
              <a:pPr>
                <a:spcBef>
                  <a:spcPct val="0"/>
                </a:spcBef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>
            <a:extLst>
              <a:ext uri="{FF2B5EF4-FFF2-40B4-BE49-F238E27FC236}">
                <a16:creationId xmlns:a16="http://schemas.microsoft.com/office/drawing/2014/main" id="{FD601274-4150-47EB-92C4-6C94B82C29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 2">
            <a:extLst>
              <a:ext uri="{FF2B5EF4-FFF2-40B4-BE49-F238E27FC236}">
                <a16:creationId xmlns:a16="http://schemas.microsoft.com/office/drawing/2014/main" id="{FD36A833-4A85-43CE-933C-AE7D2AAFD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72" name="スライド番号プレースホルダ 3">
            <a:extLst>
              <a:ext uri="{FF2B5EF4-FFF2-40B4-BE49-F238E27FC236}">
                <a16:creationId xmlns:a16="http://schemas.microsoft.com/office/drawing/2014/main" id="{49DEDC9E-D00E-443B-837F-46C90E141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61C949A-BC67-4DBF-A443-1C36E0361BCA}" type="slidenum">
              <a:rPr lang="ja-JP" altLang="en-US" smtClean="0"/>
              <a:pPr>
                <a:spcBef>
                  <a:spcPct val="0"/>
                </a:spcBef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>
            <a:extLst>
              <a:ext uri="{FF2B5EF4-FFF2-40B4-BE49-F238E27FC236}">
                <a16:creationId xmlns:a16="http://schemas.microsoft.com/office/drawing/2014/main" id="{0C5906A3-E02C-400F-AAE0-75C3B7ADF8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 2">
            <a:extLst>
              <a:ext uri="{FF2B5EF4-FFF2-40B4-BE49-F238E27FC236}">
                <a16:creationId xmlns:a16="http://schemas.microsoft.com/office/drawing/2014/main" id="{BFD5911A-C21D-43FF-AAD5-8B27180F0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580" name="スライド番号プレースホルダ 3">
            <a:extLst>
              <a:ext uri="{FF2B5EF4-FFF2-40B4-BE49-F238E27FC236}">
                <a16:creationId xmlns:a16="http://schemas.microsoft.com/office/drawing/2014/main" id="{DA450B0B-BB1F-4BE0-B3D0-EAF879D30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00D7140-94BD-47B8-8DF3-4B225DE431EF}" type="slidenum">
              <a:rPr lang="ja-JP" altLang="en-US" smtClean="0"/>
              <a:pPr>
                <a:spcBef>
                  <a:spcPct val="0"/>
                </a:spcBef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>
            <a:extLst>
              <a:ext uri="{FF2B5EF4-FFF2-40B4-BE49-F238E27FC236}">
                <a16:creationId xmlns:a16="http://schemas.microsoft.com/office/drawing/2014/main" id="{9DDDF8E5-44A8-4BF1-9A36-88BAA302A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 2">
            <a:extLst>
              <a:ext uri="{FF2B5EF4-FFF2-40B4-BE49-F238E27FC236}">
                <a16:creationId xmlns:a16="http://schemas.microsoft.com/office/drawing/2014/main" id="{5DD7879E-9C13-4427-9AB9-F2E492E13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628" name="スライド番号プレースホルダ 3">
            <a:extLst>
              <a:ext uri="{FF2B5EF4-FFF2-40B4-BE49-F238E27FC236}">
                <a16:creationId xmlns:a16="http://schemas.microsoft.com/office/drawing/2014/main" id="{69217CD3-F471-457E-8421-8DA8C462B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CB3C1B-5D20-42CB-9B5C-395251F4ADB6}" type="slidenum">
              <a:rPr lang="ja-JP" altLang="en-US" smtClean="0"/>
              <a:pPr>
                <a:spcBef>
                  <a:spcPct val="0"/>
                </a:spcBef>
              </a:pPr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FA59BEA9-1459-4DC3-A288-5A03819AF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2D355C0D-8A9E-4911-9F54-9FD050A75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/>
              <a:t>※</a:t>
            </a:r>
            <a:r>
              <a:rPr lang="ja-JP" altLang="en-US"/>
              <a:t>午後入試実施時の</a:t>
            </a:r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E9B5C269-C4E3-47D1-8ED5-05EDF389A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5ECC25A-465B-436F-9889-8E074A9C9FAE}" type="slidenum">
              <a:rPr lang="ja-JP" altLang="en-US" smtClean="0"/>
              <a:pPr>
                <a:spcBef>
                  <a:spcPct val="0"/>
                </a:spcBef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>
            <a:extLst>
              <a:ext uri="{FF2B5EF4-FFF2-40B4-BE49-F238E27FC236}">
                <a16:creationId xmlns:a16="http://schemas.microsoft.com/office/drawing/2014/main" id="{AC933F76-0DE4-4280-90AE-194F06F82B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 2">
            <a:extLst>
              <a:ext uri="{FF2B5EF4-FFF2-40B4-BE49-F238E27FC236}">
                <a16:creationId xmlns:a16="http://schemas.microsoft.com/office/drawing/2014/main" id="{482C3D50-2EA5-4CD3-B50E-5F6A2B78E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/>
              <a:t>※</a:t>
            </a:r>
            <a:r>
              <a:rPr lang="ja-JP" altLang="en-US"/>
              <a:t>午後入試実施時の</a:t>
            </a:r>
          </a:p>
        </p:txBody>
      </p:sp>
      <p:sp>
        <p:nvSpPr>
          <p:cNvPr id="43012" name="スライド番号プレースホルダ 3">
            <a:extLst>
              <a:ext uri="{FF2B5EF4-FFF2-40B4-BE49-F238E27FC236}">
                <a16:creationId xmlns:a16="http://schemas.microsoft.com/office/drawing/2014/main" id="{6B3150FF-7170-4948-93D9-55CB466A6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599F827-82F6-4874-BCD5-6F89D80F5CC5}" type="slidenum">
              <a:rPr lang="ja-JP" altLang="en-US" smtClean="0"/>
              <a:pPr>
                <a:spcBef>
                  <a:spcPct val="0"/>
                </a:spcBef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B7AC-41B4-4792-A37B-A52BBC2E5EC3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F4B3-1C73-4E2E-AE1F-7BE75BD33C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B707-CC4A-4C5F-AD14-C4879D43E8D9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287D-2DEE-422F-9560-DAE6A6923F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7173-E464-45C4-8275-6E09BA911156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01C9-D0A6-45BA-BA4B-84F60AC031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C757-A039-458F-A440-FDCB429CD711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CB44-8FBB-4AF3-B5BA-440C9C91E9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7A51-7BEB-468C-81A4-DE51601DD9EA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233F-EAE5-4249-BEA6-AF9E092B8D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A1A4-31A0-4E7A-80D0-0D17F4DA100B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7A52-9A44-4497-B559-4DB7E7CB1E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5975-016A-4C64-B6F6-4F77FBB21487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B4D9-CB6A-4B41-804F-607594230F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6BB8-350D-4D4F-821C-16642BD7A35A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C020-C4A3-4465-9434-C609B4D13E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8B1E9-705F-4890-9494-9E1B3DF27DD1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5E24-4941-4551-84DC-B3610DC6D4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E694-46FE-4926-99A0-A4A7074695EE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CB40-F7B7-4D70-B20B-66D5A655B7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8363-30BA-474E-9876-0D967DEAEBF4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F146-28E5-4B04-9203-4F632ADCBC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469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3EAFE7-D90A-4B47-9E01-77C31E5418AF}" type="datetime1">
              <a:rPr lang="ja-JP" altLang="en-US" smtClean="0"/>
              <a:t>2021/10/23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83BA45-80E9-4DD1-9F7C-8D1648FA16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テキスト ボックス 3"/>
          <p:cNvSpPr txBox="1">
            <a:spLocks noChangeArrowheads="1"/>
          </p:cNvSpPr>
          <p:nvPr/>
        </p:nvSpPr>
        <p:spPr bwMode="auto">
          <a:xfrm>
            <a:off x="1136650" y="1196975"/>
            <a:ext cx="6840538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7200" b="1">
                <a:latin typeface="HGS教科書体" pitchFamily="18" charset="-128"/>
                <a:ea typeface="HGS教科書体" pitchFamily="18" charset="-128"/>
              </a:rPr>
              <a:t>中学入試説明会</a:t>
            </a:r>
          </a:p>
        </p:txBody>
      </p:sp>
      <p:sp>
        <p:nvSpPr>
          <p:cNvPr id="101378" name="テキスト ボックス 4"/>
          <p:cNvSpPr txBox="1">
            <a:spLocks noChangeArrowheads="1"/>
          </p:cNvSpPr>
          <p:nvPr/>
        </p:nvSpPr>
        <p:spPr bwMode="auto">
          <a:xfrm>
            <a:off x="398463" y="3141663"/>
            <a:ext cx="8316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b="1" dirty="0">
                <a:latin typeface="HGS教科書体" pitchFamily="18" charset="-128"/>
                <a:ea typeface="HGS教科書体" pitchFamily="18" charset="-128"/>
              </a:rPr>
              <a:t>＜令和</a:t>
            </a:r>
            <a:r>
              <a:rPr lang="en-US" altLang="ja-JP" sz="3600" b="1" dirty="0">
                <a:latin typeface="HGS教科書体" pitchFamily="18" charset="-128"/>
                <a:ea typeface="HGS教科書体" pitchFamily="18" charset="-128"/>
              </a:rPr>
              <a:t>4</a:t>
            </a:r>
            <a:r>
              <a:rPr lang="ja-JP" altLang="en-US" sz="3600" b="1" dirty="0">
                <a:latin typeface="HGS教科書体" pitchFamily="18" charset="-128"/>
                <a:ea typeface="HGS教科書体" pitchFamily="18" charset="-128"/>
              </a:rPr>
              <a:t>年度　入試概況について＞</a:t>
            </a:r>
          </a:p>
        </p:txBody>
      </p:sp>
      <p:sp>
        <p:nvSpPr>
          <p:cNvPr id="101379" name="テキスト ボックス 6"/>
          <p:cNvSpPr txBox="1">
            <a:spLocks noChangeArrowheads="1"/>
          </p:cNvSpPr>
          <p:nvPr/>
        </p:nvSpPr>
        <p:spPr bwMode="auto">
          <a:xfrm>
            <a:off x="255588" y="4437063"/>
            <a:ext cx="8602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b="1" dirty="0">
                <a:latin typeface="HGS教科書体" pitchFamily="18" charset="-128"/>
                <a:ea typeface="HGS教科書体" pitchFamily="18" charset="-128"/>
              </a:rPr>
              <a:t>◆日時　：　令和</a:t>
            </a:r>
            <a:r>
              <a:rPr lang="en-US" altLang="ja-JP" sz="3600" b="1" dirty="0">
                <a:latin typeface="HGS教科書体" pitchFamily="18" charset="-128"/>
                <a:ea typeface="HGS教科書体" pitchFamily="18" charset="-128"/>
              </a:rPr>
              <a:t>3</a:t>
            </a:r>
            <a:r>
              <a:rPr lang="ja-JP" altLang="en-US" sz="3600" b="1" dirty="0">
                <a:latin typeface="HGS教科書体" pitchFamily="18" charset="-128"/>
                <a:ea typeface="HGS教科書体" pitchFamily="18" charset="-128"/>
              </a:rPr>
              <a:t>年　</a:t>
            </a:r>
            <a:r>
              <a:rPr lang="en-US" altLang="ja-JP" sz="3600" b="1" dirty="0">
                <a:latin typeface="HGS教科書体" pitchFamily="18" charset="-128"/>
                <a:ea typeface="HGS教科書体" pitchFamily="18" charset="-128"/>
              </a:rPr>
              <a:t>10</a:t>
            </a:r>
            <a:r>
              <a:rPr lang="ja-JP" altLang="en-US" sz="3600" b="1" dirty="0">
                <a:latin typeface="HGS教科書体" pitchFamily="18" charset="-128"/>
                <a:ea typeface="HGS教科書体" pitchFamily="18" charset="-128"/>
              </a:rPr>
              <a:t>月</a:t>
            </a:r>
            <a:r>
              <a:rPr lang="en-US" altLang="ja-JP" sz="3600" b="1" dirty="0">
                <a:latin typeface="HGS教科書体" pitchFamily="18" charset="-128"/>
                <a:ea typeface="HGS教科書体" pitchFamily="18" charset="-128"/>
              </a:rPr>
              <a:t>24</a:t>
            </a:r>
            <a:r>
              <a:rPr lang="ja-JP" altLang="en-US" sz="3600" b="1" dirty="0">
                <a:latin typeface="HGS教科書体" pitchFamily="18" charset="-128"/>
                <a:ea typeface="HGS教科書体" pitchFamily="18" charset="-128"/>
              </a:rPr>
              <a:t>日（日）</a:t>
            </a:r>
          </a:p>
        </p:txBody>
      </p:sp>
      <p:sp>
        <p:nvSpPr>
          <p:cNvPr id="101380" name="テキスト ボックス 5"/>
          <p:cNvSpPr txBox="1">
            <a:spLocks noChangeArrowheads="1"/>
          </p:cNvSpPr>
          <p:nvPr/>
        </p:nvSpPr>
        <p:spPr bwMode="auto">
          <a:xfrm>
            <a:off x="6337300" y="5445125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4000" b="1" dirty="0">
                <a:latin typeface="HGP明朝B" pitchFamily="18" charset="-128"/>
                <a:ea typeface="HGP明朝B" pitchFamily="18" charset="-128"/>
              </a:rPr>
              <a:t>ひのき塾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B3487-88E4-4D73-9E6F-424B7F5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2022</a:t>
            </a:r>
            <a:r>
              <a:rPr kumimoji="1" lang="ja-JP" altLang="en-US" dirty="0">
                <a:latin typeface="+mn-ea"/>
                <a:ea typeface="+mn-ea"/>
              </a:rPr>
              <a:t>年入試注目ポイント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BAAA06-6DC0-48D4-B09F-60FBD45C216F}"/>
              </a:ext>
            </a:extLst>
          </p:cNvPr>
          <p:cNvSpPr txBox="1"/>
          <p:nvPr/>
        </p:nvSpPr>
        <p:spPr>
          <a:xfrm>
            <a:off x="899592" y="1916832"/>
            <a:ext cx="629210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　附天中　</a:t>
            </a:r>
            <a:r>
              <a:rPr lang="ja-JP" altLang="en-US" sz="2400" dirty="0"/>
              <a:t>新しい</a:t>
            </a:r>
            <a:r>
              <a:rPr kumimoji="1" lang="ja-JP" altLang="en-US" sz="2400" dirty="0"/>
              <a:t>入試システムへ移行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　一条高校附属中学校　</a:t>
            </a:r>
            <a:r>
              <a:rPr kumimoji="1" lang="en-US" altLang="ja-JP" sz="2400" dirty="0"/>
              <a:t>2022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　奈良国際高校附属中学校　</a:t>
            </a:r>
            <a:r>
              <a:rPr kumimoji="1" lang="en-US" altLang="ja-JP" sz="2400" dirty="0"/>
              <a:t>2023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④　</a:t>
            </a:r>
            <a:r>
              <a:rPr lang="ja-JP" altLang="en-US" sz="2400" dirty="0"/>
              <a:t>奈良教育大附中　選抜方法を刷新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⑤</a:t>
            </a:r>
            <a:r>
              <a:rPr kumimoji="1" lang="ja-JP" altLang="en-US" sz="2400" dirty="0"/>
              <a:t>　</a:t>
            </a:r>
            <a:r>
              <a:rPr lang="ja-JP" altLang="en-US" sz="2400" dirty="0"/>
              <a:t>ＳＤＧｓの浸透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30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6BE6084-0B21-493D-8FA6-C896D940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583"/>
            <a:ext cx="9144000" cy="63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B3487-88E4-4D73-9E6F-424B7F5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2022</a:t>
            </a:r>
            <a:r>
              <a:rPr kumimoji="1" lang="ja-JP" altLang="en-US" dirty="0">
                <a:latin typeface="+mn-ea"/>
                <a:ea typeface="+mn-ea"/>
              </a:rPr>
              <a:t>年入試注目ポイント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BAAA06-6DC0-48D4-B09F-60FBD45C216F}"/>
              </a:ext>
            </a:extLst>
          </p:cNvPr>
          <p:cNvSpPr txBox="1"/>
          <p:nvPr/>
        </p:nvSpPr>
        <p:spPr>
          <a:xfrm>
            <a:off x="899592" y="1916832"/>
            <a:ext cx="66479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　附天中　</a:t>
            </a:r>
            <a:r>
              <a:rPr lang="ja-JP" altLang="en-US" sz="2400" dirty="0"/>
              <a:t>新しい</a:t>
            </a:r>
            <a:r>
              <a:rPr kumimoji="1" lang="ja-JP" altLang="en-US" sz="2400" dirty="0"/>
              <a:t>入試システムへ移行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　一条高校附属中学校　</a:t>
            </a:r>
            <a:r>
              <a:rPr kumimoji="1" lang="en-US" altLang="ja-JP" sz="2400" dirty="0"/>
              <a:t>2022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　奈良国際高校附属中学校　</a:t>
            </a:r>
            <a:r>
              <a:rPr kumimoji="1" lang="en-US" altLang="ja-JP" sz="2400" dirty="0"/>
              <a:t>2023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④　奈良女子大附中　表現</a:t>
            </a:r>
            <a:r>
              <a:rPr kumimoji="1" lang="en-US" altLang="ja-JP" sz="2400" dirty="0"/>
              <a:t>Ⅲ</a:t>
            </a:r>
            <a:r>
              <a:rPr kumimoji="1" lang="ja-JP" altLang="en-US" sz="2400" dirty="0"/>
              <a:t>　個人面接へ（作文）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⑤</a:t>
            </a:r>
            <a:r>
              <a:rPr kumimoji="1" lang="ja-JP" altLang="en-US" sz="2400" dirty="0"/>
              <a:t>　</a:t>
            </a:r>
            <a:r>
              <a:rPr lang="ja-JP" altLang="en-US" sz="2400" dirty="0"/>
              <a:t>ＳＤＧｓの浸透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⑥</a:t>
            </a:r>
            <a:r>
              <a:rPr kumimoji="1" lang="ja-JP" altLang="en-US" sz="2400" dirty="0"/>
              <a:t>　学力の価値観の変化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80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DBF75F-B793-4EE6-90F6-02F899C3F0FA}"/>
              </a:ext>
            </a:extLst>
          </p:cNvPr>
          <p:cNvSpPr txBox="1"/>
          <p:nvPr/>
        </p:nvSpPr>
        <p:spPr>
          <a:xfrm>
            <a:off x="2483768" y="332656"/>
            <a:ext cx="4412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/>
              <a:t>学力の</a:t>
            </a:r>
            <a:r>
              <a:rPr kumimoji="1" lang="en-US" altLang="ja-JP" sz="5400" dirty="0"/>
              <a:t>3</a:t>
            </a:r>
            <a:r>
              <a:rPr kumimoji="1" lang="ja-JP" altLang="en-US" sz="5400" dirty="0"/>
              <a:t>要素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CEAA92-494E-46E5-B826-70EFA9963846}"/>
              </a:ext>
            </a:extLst>
          </p:cNvPr>
          <p:cNvSpPr txBox="1"/>
          <p:nvPr/>
        </p:nvSpPr>
        <p:spPr>
          <a:xfrm>
            <a:off x="1763688" y="1844824"/>
            <a:ext cx="63628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・基礎的・基本的な知識技能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kumimoji="1" lang="ja-JP" altLang="en-US" sz="3600" dirty="0"/>
              <a:t>・思考力・判断力・表現力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kumimoji="1" lang="ja-JP" altLang="en-US" sz="3600" dirty="0"/>
              <a:t>・主体性</a:t>
            </a:r>
            <a:r>
              <a:rPr lang="ja-JP" altLang="en-US" sz="3600" dirty="0"/>
              <a:t>・多様性・協働性</a:t>
            </a:r>
            <a:endParaRPr kumimoji="1" lang="en-US" altLang="ja-JP" sz="3600" dirty="0"/>
          </a:p>
          <a:p>
            <a:r>
              <a:rPr kumimoji="1" lang="ja-JP" altLang="en-US" sz="3600" dirty="0"/>
              <a:t>　　　　　　　　　　</a:t>
            </a:r>
          </a:p>
        </p:txBody>
      </p:sp>
      <p:sp>
        <p:nvSpPr>
          <p:cNvPr id="13" name="スライド番号プレースホルダ 3">
            <a:extLst>
              <a:ext uri="{FF2B5EF4-FFF2-40B4-BE49-F238E27FC236}">
                <a16:creationId xmlns:a16="http://schemas.microsoft.com/office/drawing/2014/main" id="{D8C164C5-28C2-4D3D-9DFF-331E073E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4</a:t>
            </a:r>
            <a:endParaRPr lang="ja-JP" altLang="en-US" sz="1800" dirty="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2C39577A-70C4-4917-AD5A-31F94AA7AE6E}"/>
              </a:ext>
            </a:extLst>
          </p:cNvPr>
          <p:cNvSpPr/>
          <p:nvPr/>
        </p:nvSpPr>
        <p:spPr>
          <a:xfrm>
            <a:off x="4329684" y="5100439"/>
            <a:ext cx="484632" cy="369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80A9FA-B4D1-4744-9B4A-C328DFE08EF7}"/>
              </a:ext>
            </a:extLst>
          </p:cNvPr>
          <p:cNvSpPr txBox="1"/>
          <p:nvPr/>
        </p:nvSpPr>
        <p:spPr>
          <a:xfrm>
            <a:off x="1979712" y="5815142"/>
            <a:ext cx="528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入試問題や面接テストの変化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63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>
            <a:extLst>
              <a:ext uri="{FF2B5EF4-FFF2-40B4-BE49-F238E27FC236}">
                <a16:creationId xmlns:a16="http://schemas.microsoft.com/office/drawing/2014/main" id="{FAEF921E-0DA9-400C-9972-93FB98FC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642938"/>
          </a:xfrm>
        </p:spPr>
        <p:txBody>
          <a:bodyPr/>
          <a:lstStyle/>
          <a:p>
            <a:pPr eaLnBrk="1" hangingPunct="1"/>
            <a:r>
              <a:rPr lang="en-US" altLang="ja-JP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2022</a:t>
            </a:r>
            <a:r>
              <a:rPr lang="ja-JP" altLang="en-US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年度入試　小６児童数</a:t>
            </a:r>
          </a:p>
        </p:txBody>
      </p:sp>
      <p:sp>
        <p:nvSpPr>
          <p:cNvPr id="11267" name="スライド番号プレースホルダ 3">
            <a:extLst>
              <a:ext uri="{FF2B5EF4-FFF2-40B4-BE49-F238E27FC236}">
                <a16:creationId xmlns:a16="http://schemas.microsoft.com/office/drawing/2014/main" id="{9E1A6208-B147-4FA5-806B-F1A4192D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357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93D2B5-6375-42E9-91EF-D8C37593A532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8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9A30F2F-3049-4B5E-B2E7-788E09CFB02B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BB5E76B0-0029-4BD8-A491-60EBBFBAEF11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071563"/>
          <a:ext cx="8715374" cy="4733925"/>
        </p:xfrm>
        <a:graphic>
          <a:graphicData uri="http://schemas.openxmlformats.org/drawingml/2006/table">
            <a:tbl>
              <a:tblPr/>
              <a:tblGrid>
                <a:gridCol w="210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9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小６児童数</a:t>
                      </a: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 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2021</a:t>
                      </a: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年度</a:t>
                      </a:r>
                      <a:b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受験生</a:t>
                      </a:r>
                      <a:b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（現中１</a:t>
                      </a: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）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2022</a:t>
                      </a: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年度</a:t>
                      </a:r>
                      <a:b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受験生</a:t>
                      </a:r>
                      <a:b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（現小６</a:t>
                      </a: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）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2022-2021</a:t>
                      </a:r>
                      <a:b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差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latin typeface="MS UI Gothic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2022</a:t>
                      </a: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／</a:t>
                      </a:r>
                      <a: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  <a:t>2021</a:t>
                      </a:r>
                      <a:br>
                        <a:rPr lang="en-US" altLang="ja-JP" sz="1800" b="0" i="0" u="none" strike="noStrike" dirty="0">
                          <a:solidFill>
                            <a:srgbClr val="FFFFFF"/>
                          </a:solidFill>
                          <a:latin typeface="MS UI Gothic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率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latin typeface="MS UI Gothic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大阪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73,796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72,457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▲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1,339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98.2%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兵庫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48,954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47,594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▲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1,360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97.2%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京都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21,063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20,614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▲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97.9%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奈良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11,594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11,477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▲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99.0%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和歌山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7,858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7,511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▲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95.6%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滋賀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13,828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13,710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▲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99.1%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8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400" b="0" i="0" u="none" strike="noStrike" dirty="0">
                          <a:solidFill>
                            <a:srgbClr val="0070C0"/>
                          </a:solidFill>
                          <a:latin typeface="ＤＦＰ極太明朝体"/>
                        </a:rPr>
                        <a:t>　関西合計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177,093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173,363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▲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3,730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97.9%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57" name="正方形/長方形 12">
            <a:extLst>
              <a:ext uri="{FF2B5EF4-FFF2-40B4-BE49-F238E27FC236}">
                <a16:creationId xmlns:a16="http://schemas.microsoft.com/office/drawing/2014/main" id="{B3EEB5EF-5094-42E6-AE36-DE91DD74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988050"/>
            <a:ext cx="420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latin typeface="Arial" charset="0"/>
              </a:rPr>
              <a:t>※</a:t>
            </a:r>
            <a:r>
              <a:rPr lang="en-US" altLang="ja-JP" dirty="0">
                <a:latin typeface="+mj-ea"/>
                <a:ea typeface="+mj-ea"/>
              </a:rPr>
              <a:t>2021</a:t>
            </a:r>
            <a:r>
              <a:rPr lang="ja-JP" altLang="en-US" dirty="0">
                <a:latin typeface="+mj-ea"/>
                <a:ea typeface="+mj-ea"/>
              </a:rPr>
              <a:t>年度学校基本調査（速報値）より 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1E99E19D-2B8F-406E-87B0-DE28C078D0D6}"/>
              </a:ext>
            </a:extLst>
          </p:cNvPr>
          <p:cNvSpPr/>
          <p:nvPr/>
        </p:nvSpPr>
        <p:spPr>
          <a:xfrm>
            <a:off x="5629275" y="1066800"/>
            <a:ext cx="3286125" cy="4733925"/>
          </a:xfrm>
          <a:prstGeom prst="roundRect">
            <a:avLst>
              <a:gd name="adj" fmla="val 826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957F6602-ED26-4CF8-824A-49BACF74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6238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@2021 Educational Network Co., Ltd.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99E273A8-4F62-4251-B316-4E6C96BD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42938"/>
          </a:xfrm>
        </p:spPr>
        <p:txBody>
          <a:bodyPr/>
          <a:lstStyle/>
          <a:p>
            <a:pPr eaLnBrk="1" hangingPunct="1"/>
            <a:r>
              <a:rPr lang="ja-JP" altLang="en-US" sz="320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五ッ木駸々堂受験者数</a:t>
            </a:r>
            <a:r>
              <a:rPr lang="en-US" altLang="ja-JP" sz="320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_</a:t>
            </a:r>
            <a:r>
              <a:rPr lang="ja-JP" altLang="en-US" sz="320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第４回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52F6802-42F3-408D-93F4-B07721E6F9E6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スライド番号プレースホルダ 3">
            <a:extLst>
              <a:ext uri="{FF2B5EF4-FFF2-40B4-BE49-F238E27FC236}">
                <a16:creationId xmlns:a16="http://schemas.microsoft.com/office/drawing/2014/main" id="{2F2B19A1-B41A-4B3C-942B-2B8AC9AA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57B62A-F601-4F2D-BAB9-4CAFC4ED39AE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800"/>
          </a:p>
        </p:txBody>
      </p:sp>
      <p:graphicFrame>
        <p:nvGraphicFramePr>
          <p:cNvPr id="10" name="コンテンツ プレースホルダ 9">
            <a:extLst>
              <a:ext uri="{FF2B5EF4-FFF2-40B4-BE49-F238E27FC236}">
                <a16:creationId xmlns:a16="http://schemas.microsoft.com/office/drawing/2014/main" id="{A86D4953-B7DD-457C-9E15-71F6880569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875" y="1071563"/>
          <a:ext cx="8858251" cy="5191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1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府県</a:t>
                      </a: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2018.9.2</a:t>
                      </a:r>
                    </a:p>
                    <a:p>
                      <a:pPr algn="ctr"/>
                      <a:r>
                        <a:rPr kumimoji="1" lang="ja-JP" altLang="en-US" sz="18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実施</a:t>
                      </a:r>
                      <a:endParaRPr kumimoji="1" lang="ja-JP" altLang="en-US" sz="18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2019.9.1</a:t>
                      </a:r>
                    </a:p>
                    <a:p>
                      <a:pPr algn="ctr"/>
                      <a:r>
                        <a:rPr kumimoji="1" lang="ja-JP" altLang="en-US" sz="18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実施</a:t>
                      </a:r>
                      <a:endParaRPr kumimoji="1" lang="ja-JP" altLang="en-US" sz="18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2020.8.30</a:t>
                      </a:r>
                    </a:p>
                    <a:p>
                      <a:pPr algn="ctr"/>
                      <a:r>
                        <a:rPr kumimoji="1" lang="ja-JP" altLang="en-US" sz="18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実施</a:t>
                      </a:r>
                      <a:endParaRPr kumimoji="1" lang="ja-JP" altLang="en-US" sz="18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2021.8.29</a:t>
                      </a:r>
                      <a:r>
                        <a:rPr kumimoji="1" lang="ja-JP" altLang="en-US" sz="1800" b="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実施</a:t>
                      </a:r>
                      <a:endParaRPr kumimoji="1" lang="ja-JP" altLang="en-US" sz="18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2021-2019</a:t>
                      </a:r>
                      <a:r>
                        <a:rPr kumimoji="1" lang="ja-JP" altLang="en-US" sz="20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差（率）</a:t>
                      </a: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大　阪</a:t>
                      </a:r>
                    </a:p>
                  </a:txBody>
                  <a:tcPr marL="91439" marR="91439" marT="45728" marB="45728" anchor="ctr"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3763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2,991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 defTabSz="893763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2,998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 defTabSz="893763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2,724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 defTabSz="893763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2,734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▲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264 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(91.2%)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兵　庫</a:t>
                      </a:r>
                    </a:p>
                  </a:txBody>
                  <a:tcPr marL="91439" marR="91439" marT="45728" marB="45728" anchor="ctr"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491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476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397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622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146 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(130.7%)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京　都</a:t>
                      </a:r>
                    </a:p>
                  </a:txBody>
                  <a:tcPr marL="91439" marR="91439" marT="45728" marB="45728" anchor="ctr"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925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904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873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977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73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(108.1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奈　良</a:t>
                      </a:r>
                    </a:p>
                  </a:txBody>
                  <a:tcPr marL="91439" marR="91439" marT="45728" marB="45728" anchor="ctr"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545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505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541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487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▲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 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(96.4%)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和歌山</a:t>
                      </a:r>
                    </a:p>
                  </a:txBody>
                  <a:tcPr marL="91439" marR="91439" marT="45728" marB="45728" anchor="ctr"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173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188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183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170</a:t>
                      </a:r>
                      <a:r>
                        <a:rPr kumimoji="1" lang="ja-JP" altLang="en-US" sz="24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▲</a:t>
                      </a:r>
                      <a:r>
                        <a:rPr kumimoji="1" lang="en-US" altLang="ja-JP" sz="2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90.4%)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合　計</a:t>
                      </a:r>
                    </a:p>
                  </a:txBody>
                  <a:tcPr marL="91439" marR="91439" marT="45728" marB="45728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5,125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5,071</a:t>
                      </a:r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4,718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4,990</a:t>
                      </a:r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▲</a:t>
                      </a:r>
                      <a:r>
                        <a:rPr kumimoji="1" lang="en-US" altLang="ja-JP" sz="2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(98.4%)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　男子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2,487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2,424</a:t>
                      </a:r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2,081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2,293</a:t>
                      </a:r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▲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(94.6%)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　女子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2,638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2,647</a:t>
                      </a:r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2,637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2,697</a:t>
                      </a:r>
                      <a:r>
                        <a:rPr kumimoji="1" lang="ja-JP" altLang="en-US" sz="2400" b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91439" marR="91439" marT="45728" marB="4572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(101.9%)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角丸四角形 5">
            <a:extLst>
              <a:ext uri="{FF2B5EF4-FFF2-40B4-BE49-F238E27FC236}">
                <a16:creationId xmlns:a16="http://schemas.microsoft.com/office/drawing/2014/main" id="{CA6D59D8-6257-4F46-98CD-064B1A8C496A}"/>
              </a:ext>
            </a:extLst>
          </p:cNvPr>
          <p:cNvSpPr/>
          <p:nvPr/>
        </p:nvSpPr>
        <p:spPr>
          <a:xfrm>
            <a:off x="5292725" y="1071563"/>
            <a:ext cx="3708400" cy="5170487"/>
          </a:xfrm>
          <a:prstGeom prst="roundRect">
            <a:avLst>
              <a:gd name="adj" fmla="val 502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B74FAD80-8436-4212-B4D1-93ADBEE3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6238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@2021 Educational Network Co., Ltd.</a:t>
            </a:r>
            <a:endParaRPr lang="ja-JP" altLang="en-US" dirty="0"/>
          </a:p>
        </p:txBody>
      </p:sp>
      <p:sp>
        <p:nvSpPr>
          <p:cNvPr id="9" name="角丸四角形 5">
            <a:extLst>
              <a:ext uri="{FF2B5EF4-FFF2-40B4-BE49-F238E27FC236}">
                <a16:creationId xmlns:a16="http://schemas.microsoft.com/office/drawing/2014/main" id="{F46853BA-49C9-4D9D-9B68-5726BCEB23C1}"/>
              </a:ext>
            </a:extLst>
          </p:cNvPr>
          <p:cNvSpPr/>
          <p:nvPr/>
        </p:nvSpPr>
        <p:spPr>
          <a:xfrm>
            <a:off x="2709863" y="1092200"/>
            <a:ext cx="1285875" cy="5170488"/>
          </a:xfrm>
          <a:prstGeom prst="roundRect">
            <a:avLst>
              <a:gd name="adj" fmla="val 502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グラフ 14">
            <a:extLst>
              <a:ext uri="{FF2B5EF4-FFF2-40B4-BE49-F238E27FC236}">
                <a16:creationId xmlns:a16="http://schemas.microsoft.com/office/drawing/2014/main" id="{3E71F360-4496-4325-BECA-A3691D1D05CE}"/>
              </a:ext>
            </a:extLst>
          </p:cNvPr>
          <p:cNvGraphicFramePr>
            <a:graphicFrameLocks/>
          </p:cNvGraphicFramePr>
          <p:nvPr/>
        </p:nvGraphicFramePr>
        <p:xfrm>
          <a:off x="57150" y="879475"/>
          <a:ext cx="9029700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art" r:id="rId4" imgW="9035055" imgH="5669771" progId="Excel.Chart.8">
                  <p:embed/>
                </p:oleObj>
              </mc:Choice>
              <mc:Fallback>
                <p:oleObj name="Chart" r:id="rId4" imgW="9035055" imgH="5669771" progId="Excel.Chart.8">
                  <p:embed/>
                  <p:pic>
                    <p:nvPicPr>
                      <p:cNvPr id="17410" name="グラフ 14">
                        <a:extLst>
                          <a:ext uri="{FF2B5EF4-FFF2-40B4-BE49-F238E27FC236}">
                            <a16:creationId xmlns:a16="http://schemas.microsoft.com/office/drawing/2014/main" id="{3E71F360-4496-4325-BECA-A3691D1D05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879475"/>
                        <a:ext cx="9029700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2955F69-B11C-4AD2-9860-49FCBC3F2995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タイトル 1">
            <a:extLst>
              <a:ext uri="{FF2B5EF4-FFF2-40B4-BE49-F238E27FC236}">
                <a16:creationId xmlns:a16="http://schemas.microsoft.com/office/drawing/2014/main" id="{29016797-5B8E-4091-9D20-9CAF3949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42938"/>
          </a:xfrm>
        </p:spPr>
        <p:txBody>
          <a:bodyPr/>
          <a:lstStyle/>
          <a:p>
            <a:pPr algn="l" eaLnBrk="1" hangingPunct="1"/>
            <a:r>
              <a:rPr lang="ja-JP" altLang="en-US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解禁日初日</a:t>
            </a:r>
            <a:r>
              <a:rPr lang="en-US" altLang="ja-JP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[</a:t>
            </a:r>
            <a:r>
              <a:rPr lang="ja-JP" altLang="en-US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午前</a:t>
            </a:r>
            <a:r>
              <a:rPr lang="en-US" altLang="ja-JP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]</a:t>
            </a:r>
            <a:r>
              <a:rPr lang="ja-JP" altLang="en-US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受験率の推移　</a:t>
            </a:r>
            <a:r>
              <a:rPr lang="ja-JP" altLang="en-US" sz="28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－ 関西合計 －</a:t>
            </a:r>
          </a:p>
        </p:txBody>
      </p:sp>
      <p:sp>
        <p:nvSpPr>
          <p:cNvPr id="17413" name="スライド番号プレースホルダ 3">
            <a:extLst>
              <a:ext uri="{FF2B5EF4-FFF2-40B4-BE49-F238E27FC236}">
                <a16:creationId xmlns:a16="http://schemas.microsoft.com/office/drawing/2014/main" id="{2B503284-EBF6-43AA-BFD5-5D3B620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32AFEB-12BF-44FD-A03D-1D86A093519E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800"/>
          </a:p>
        </p:txBody>
      </p:sp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AE0AA9BF-94DC-4917-A753-18DB6AEB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6238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@2021 Educational Network Co., Ltd.</a:t>
            </a:r>
            <a:endParaRPr lang="ja-JP" altLang="en-US" dirty="0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B574103-D351-47E5-B742-1868B0441139}"/>
              </a:ext>
            </a:extLst>
          </p:cNvPr>
          <p:cNvSpPr/>
          <p:nvPr/>
        </p:nvSpPr>
        <p:spPr>
          <a:xfrm rot="20782194">
            <a:off x="6864350" y="1804988"/>
            <a:ext cx="1657350" cy="1104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円/楕円 10">
            <a:extLst>
              <a:ext uri="{FF2B5EF4-FFF2-40B4-BE49-F238E27FC236}">
                <a16:creationId xmlns:a16="http://schemas.microsoft.com/office/drawing/2014/main" id="{3296C41C-FD93-4090-BFDB-96F51ACB3332}"/>
              </a:ext>
            </a:extLst>
          </p:cNvPr>
          <p:cNvSpPr/>
          <p:nvPr/>
        </p:nvSpPr>
        <p:spPr>
          <a:xfrm>
            <a:off x="6786563" y="3817938"/>
            <a:ext cx="1976437" cy="85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" name="線吹き出し 2 (枠付き) 12">
            <a:extLst>
              <a:ext uri="{FF2B5EF4-FFF2-40B4-BE49-F238E27FC236}">
                <a16:creationId xmlns:a16="http://schemas.microsoft.com/office/drawing/2014/main" id="{DEC9B93F-1238-4B86-939E-1B6AD277BE52}"/>
              </a:ext>
            </a:extLst>
          </p:cNvPr>
          <p:cNvSpPr/>
          <p:nvPr/>
        </p:nvSpPr>
        <p:spPr>
          <a:xfrm>
            <a:off x="4806950" y="3392488"/>
            <a:ext cx="2573338" cy="396875"/>
          </a:xfrm>
          <a:prstGeom prst="borderCallout2">
            <a:avLst>
              <a:gd name="adj1" fmla="val 9382"/>
              <a:gd name="adj2" fmla="val 102894"/>
              <a:gd name="adj3" fmla="val 8457"/>
              <a:gd name="adj4" fmla="val 127777"/>
              <a:gd name="adj5" fmla="val 82050"/>
              <a:gd name="adj6" fmla="val 124172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bIns="1080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2000"/>
              </a:lnSpc>
              <a:defRPr/>
            </a:pPr>
            <a:r>
              <a:rPr lang="ja-JP" altLang="en-US" sz="1800" dirty="0">
                <a:solidFill>
                  <a:srgbClr val="7030A0"/>
                </a:solidFill>
                <a:latin typeface="+mj-ea"/>
                <a:ea typeface="+mj-ea"/>
              </a:rPr>
              <a:t>実受験者数も減少</a:t>
            </a:r>
            <a:endParaRPr lang="ja-JP" sz="1800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Chart 3">
            <a:extLst>
              <a:ext uri="{FF2B5EF4-FFF2-40B4-BE49-F238E27FC236}">
                <a16:creationId xmlns:a16="http://schemas.microsoft.com/office/drawing/2014/main" id="{3BF655F2-F04B-4466-AC2F-74BAE71C4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72009"/>
              </p:ext>
            </p:extLst>
          </p:nvPr>
        </p:nvGraphicFramePr>
        <p:xfrm>
          <a:off x="31443" y="968375"/>
          <a:ext cx="904081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hart" r:id="rId4" imgW="9047248" imgH="5456393" progId="Excel.Chart.8">
                  <p:embed/>
                </p:oleObj>
              </mc:Choice>
              <mc:Fallback>
                <p:oleObj name="Chart" r:id="rId4" imgW="9047248" imgH="5456393" progId="Excel.Chart.8">
                  <p:embed/>
                  <p:pic>
                    <p:nvPicPr>
                      <p:cNvPr id="31746" name="Chart 3">
                        <a:extLst>
                          <a:ext uri="{FF2B5EF4-FFF2-40B4-BE49-F238E27FC236}">
                            <a16:creationId xmlns:a16="http://schemas.microsoft.com/office/drawing/2014/main" id="{3BF655F2-F04B-4466-AC2F-74BAE71C439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3" y="968375"/>
                        <a:ext cx="9040812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タイトル 1">
            <a:extLst>
              <a:ext uri="{FF2B5EF4-FFF2-40B4-BE49-F238E27FC236}">
                <a16:creationId xmlns:a16="http://schemas.microsoft.com/office/drawing/2014/main" id="{B6E27D4F-1204-4E68-826E-D368CAD7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42938"/>
          </a:xfrm>
        </p:spPr>
        <p:txBody>
          <a:bodyPr/>
          <a:lstStyle/>
          <a:p>
            <a:pPr eaLnBrk="1" hangingPunct="1"/>
            <a:r>
              <a:rPr lang="ja-JP" altLang="en-US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私立中学入学率推移</a:t>
            </a:r>
          </a:p>
        </p:txBody>
      </p:sp>
      <p:sp>
        <p:nvSpPr>
          <p:cNvPr id="31748" name="スライド番号プレースホルダ 3">
            <a:extLst>
              <a:ext uri="{FF2B5EF4-FFF2-40B4-BE49-F238E27FC236}">
                <a16:creationId xmlns:a16="http://schemas.microsoft.com/office/drawing/2014/main" id="{CB752096-4BD4-48F1-A312-D26B4A15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C6AA6-632B-479B-A392-8BE1C7858FDB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8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EB2D95C-043E-4130-BDC9-DEF8AEC2F9D0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>
            <a:extLst>
              <a:ext uri="{FF2B5EF4-FFF2-40B4-BE49-F238E27FC236}">
                <a16:creationId xmlns:a16="http://schemas.microsoft.com/office/drawing/2014/main" id="{D748DB12-5F1E-4A7F-AF03-E2E7A4AD2870}"/>
              </a:ext>
            </a:extLst>
          </p:cNvPr>
          <p:cNvSpPr/>
          <p:nvPr/>
        </p:nvSpPr>
        <p:spPr>
          <a:xfrm>
            <a:off x="6786563" y="1341438"/>
            <a:ext cx="1889125" cy="849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5A2CC2E4-2681-44B5-BCBB-FEFF50F5585E}"/>
              </a:ext>
            </a:extLst>
          </p:cNvPr>
          <p:cNvSpPr/>
          <p:nvPr/>
        </p:nvSpPr>
        <p:spPr>
          <a:xfrm>
            <a:off x="6786563" y="5122863"/>
            <a:ext cx="174783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D23785B4-941D-42FA-A05C-01ADA48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5163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@2020 Educational Network Co., Ltd.</a:t>
            </a:r>
            <a:endParaRPr lang="ja-JP" altLang="en-US" dirty="0"/>
          </a:p>
        </p:txBody>
      </p:sp>
      <p:sp>
        <p:nvSpPr>
          <p:cNvPr id="12" name="線吹き出し 2 (枠付き) 12">
            <a:extLst>
              <a:ext uri="{FF2B5EF4-FFF2-40B4-BE49-F238E27FC236}">
                <a16:creationId xmlns:a16="http://schemas.microsoft.com/office/drawing/2014/main" id="{54456830-FE4F-4CD4-9DB8-E3642142A818}"/>
              </a:ext>
            </a:extLst>
          </p:cNvPr>
          <p:cNvSpPr/>
          <p:nvPr/>
        </p:nvSpPr>
        <p:spPr>
          <a:xfrm>
            <a:off x="5219700" y="4221163"/>
            <a:ext cx="2808288" cy="733425"/>
          </a:xfrm>
          <a:prstGeom prst="borderCallout2">
            <a:avLst>
              <a:gd name="adj1" fmla="val 54861"/>
              <a:gd name="adj2" fmla="val 102894"/>
              <a:gd name="adj3" fmla="val 53936"/>
              <a:gd name="adj4" fmla="val 113604"/>
              <a:gd name="adj5" fmla="val 122002"/>
              <a:gd name="adj6" fmla="val 101676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bIns="1080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000"/>
              </a:lnSpc>
              <a:defRPr/>
            </a:pPr>
            <a:r>
              <a:rPr lang="ja-JP" altLang="en-US" sz="1800" dirty="0">
                <a:solidFill>
                  <a:srgbClr val="7030A0"/>
                </a:solidFill>
                <a:latin typeface="+mj-ea"/>
                <a:ea typeface="+mj-ea"/>
              </a:rPr>
              <a:t>私学への実入学者数も確実に増加傾向。</a:t>
            </a:r>
            <a:endParaRPr lang="ja-JP" sz="1800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EEC030-827E-497D-A295-67DB65968837}"/>
              </a:ext>
            </a:extLst>
          </p:cNvPr>
          <p:cNvSpPr txBox="1"/>
          <p:nvPr/>
        </p:nvSpPr>
        <p:spPr>
          <a:xfrm>
            <a:off x="1043608" y="3694112"/>
            <a:ext cx="4012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年収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590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万まで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年間</a:t>
            </a:r>
            <a:r>
              <a:rPr lang="en-US" altLang="ja-JP" sz="3200" b="1" dirty="0">
                <a:solidFill>
                  <a:srgbClr val="FF0000"/>
                </a:solidFill>
              </a:rPr>
              <a:t>395000</a:t>
            </a:r>
            <a:r>
              <a:rPr lang="ja-JP" altLang="en-US" sz="3200" b="1" dirty="0">
                <a:solidFill>
                  <a:srgbClr val="FF0000"/>
                </a:solidFill>
              </a:rPr>
              <a:t>円の補助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グラフ 19">
            <a:extLst>
              <a:ext uri="{FF2B5EF4-FFF2-40B4-BE49-F238E27FC236}">
                <a16:creationId xmlns:a16="http://schemas.microsoft.com/office/drawing/2014/main" id="{D96CD7B5-409F-41C7-A33A-1414234DB2A5}"/>
              </a:ext>
            </a:extLst>
          </p:cNvPr>
          <p:cNvGraphicFramePr>
            <a:graphicFrameLocks/>
          </p:cNvGraphicFramePr>
          <p:nvPr/>
        </p:nvGraphicFramePr>
        <p:xfrm>
          <a:off x="128588" y="990600"/>
          <a:ext cx="8886825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4" imgW="8888738" imgH="5230821" progId="Excel.Chart.8">
                  <p:embed/>
                </p:oleObj>
              </mc:Choice>
              <mc:Fallback>
                <p:oleObj name="Chart" r:id="rId4" imgW="8888738" imgH="5230821" progId="Excel.Chart.8">
                  <p:embed/>
                  <p:pic>
                    <p:nvPicPr>
                      <p:cNvPr id="23554" name="グラフ 19">
                        <a:extLst>
                          <a:ext uri="{FF2B5EF4-FFF2-40B4-BE49-F238E27FC236}">
                            <a16:creationId xmlns:a16="http://schemas.microsoft.com/office/drawing/2014/main" id="{D96CD7B5-409F-41C7-A33A-1414234DB2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90600"/>
                        <a:ext cx="8886825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線吹き出し 2 (枠付き) 5">
            <a:extLst>
              <a:ext uri="{FF2B5EF4-FFF2-40B4-BE49-F238E27FC236}">
                <a16:creationId xmlns:a16="http://schemas.microsoft.com/office/drawing/2014/main" id="{210B9B07-0D40-458C-B7E7-02C8EFB9AA60}"/>
              </a:ext>
            </a:extLst>
          </p:cNvPr>
          <p:cNvSpPr/>
          <p:nvPr/>
        </p:nvSpPr>
        <p:spPr>
          <a:xfrm>
            <a:off x="2992438" y="1641475"/>
            <a:ext cx="2143125" cy="500063"/>
          </a:xfrm>
          <a:prstGeom prst="borderCallout2">
            <a:avLst>
              <a:gd name="adj1" fmla="val 43675"/>
              <a:gd name="adj2" fmla="val -6352"/>
              <a:gd name="adj3" fmla="val 43833"/>
              <a:gd name="adj4" fmla="val -24554"/>
              <a:gd name="adj5" fmla="val 344254"/>
              <a:gd name="adj6" fmla="val -61969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1600"/>
              </a:lnSpc>
              <a:defRPr/>
            </a:pPr>
            <a:r>
              <a:rPr lang="ja-JP" altLang="en-US" sz="1400" dirty="0"/>
              <a:t>関西大学中等部</a:t>
            </a:r>
            <a:endParaRPr lang="en-US" altLang="ja-JP" sz="1400" dirty="0"/>
          </a:p>
          <a:p>
            <a:pPr eaLnBrk="1" hangingPunct="1">
              <a:lnSpc>
                <a:spcPts val="1600"/>
              </a:lnSpc>
              <a:defRPr/>
            </a:pPr>
            <a:r>
              <a:rPr lang="ja-JP" altLang="en-US" sz="1400" dirty="0"/>
              <a:t>関西大学北陽　　　　新設</a:t>
            </a:r>
            <a:endParaRPr lang="ja-JP" sz="1400" dirty="0"/>
          </a:p>
        </p:txBody>
      </p:sp>
      <p:sp>
        <p:nvSpPr>
          <p:cNvPr id="19" name="線吹き出し 2 (枠付き) 12">
            <a:extLst>
              <a:ext uri="{FF2B5EF4-FFF2-40B4-BE49-F238E27FC236}">
                <a16:creationId xmlns:a16="http://schemas.microsoft.com/office/drawing/2014/main" id="{4B1FCE28-F029-4544-AFB8-FBCEACDE0590}"/>
              </a:ext>
            </a:extLst>
          </p:cNvPr>
          <p:cNvSpPr/>
          <p:nvPr/>
        </p:nvSpPr>
        <p:spPr>
          <a:xfrm>
            <a:off x="3798888" y="2254250"/>
            <a:ext cx="1714500" cy="285750"/>
          </a:xfrm>
          <a:prstGeom prst="borderCallout2">
            <a:avLst>
              <a:gd name="adj1" fmla="val 53014"/>
              <a:gd name="adj2" fmla="val -11067"/>
              <a:gd name="adj3" fmla="val 53013"/>
              <a:gd name="adj4" fmla="val -23872"/>
              <a:gd name="adj5" fmla="val 310643"/>
              <a:gd name="adj6" fmla="val -4561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1600"/>
              </a:lnSpc>
              <a:defRPr/>
            </a:pPr>
            <a:r>
              <a:rPr lang="ja-JP" altLang="en-US" sz="1400" dirty="0"/>
              <a:t>関西学院　　共学化</a:t>
            </a:r>
            <a:endParaRPr lang="ja-JP" sz="1400" dirty="0"/>
          </a:p>
        </p:txBody>
      </p:sp>
      <p:sp>
        <p:nvSpPr>
          <p:cNvPr id="23557" name="スライド番号プレースホルダ 3">
            <a:extLst>
              <a:ext uri="{FF2B5EF4-FFF2-40B4-BE49-F238E27FC236}">
                <a16:creationId xmlns:a16="http://schemas.microsoft.com/office/drawing/2014/main" id="{A6A76F69-8E5D-469D-BF04-519EC301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E5F05-0A33-43E5-83F0-C7C08B21A32B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8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7EB95AD-2793-4318-88B6-6674C3E557FE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タイトル 1">
            <a:extLst>
              <a:ext uri="{FF2B5EF4-FFF2-40B4-BE49-F238E27FC236}">
                <a16:creationId xmlns:a16="http://schemas.microsoft.com/office/drawing/2014/main" id="{AC937CC1-FC06-435F-8A9B-59679903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42938"/>
          </a:xfrm>
        </p:spPr>
        <p:txBody>
          <a:bodyPr/>
          <a:lstStyle/>
          <a:p>
            <a:pPr eaLnBrk="1" hangingPunct="1"/>
            <a:r>
              <a:rPr lang="ja-JP" altLang="en-US" sz="2800">
                <a:solidFill>
                  <a:srgbClr val="3D7FCF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大学附属校</a:t>
            </a:r>
            <a:r>
              <a:rPr lang="en-US" altLang="ja-JP" sz="2800">
                <a:solidFill>
                  <a:srgbClr val="3D7FCF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/</a:t>
            </a:r>
            <a:r>
              <a:rPr lang="ja-JP" altLang="en-US" sz="2800">
                <a:solidFill>
                  <a:srgbClr val="3D7FCF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全入試受験者数合計   －関関同立合計－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A379EC88-CC37-419E-A548-D97671CF51A1}"/>
              </a:ext>
            </a:extLst>
          </p:cNvPr>
          <p:cNvSpPr/>
          <p:nvPr/>
        </p:nvSpPr>
        <p:spPr>
          <a:xfrm rot="20488095">
            <a:off x="5100638" y="2125663"/>
            <a:ext cx="3757612" cy="1073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D6308C-FEB0-4E41-8488-5BB5D4735B6D}"/>
              </a:ext>
            </a:extLst>
          </p:cNvPr>
          <p:cNvSpPr/>
          <p:nvPr/>
        </p:nvSpPr>
        <p:spPr>
          <a:xfrm>
            <a:off x="179388" y="6237288"/>
            <a:ext cx="7239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※</a:t>
            </a:r>
            <a:r>
              <a:rPr lang="ja-JP" altLang="en-US" sz="1400" dirty="0">
                <a:latin typeface="+mn-ea"/>
                <a:ea typeface="+mn-ea"/>
              </a:rPr>
              <a:t>同志社国際は</a:t>
            </a:r>
            <a:r>
              <a:rPr lang="en-US" altLang="ja-JP" sz="1400" dirty="0">
                <a:latin typeface="+mn-ea"/>
                <a:ea typeface="+mn-ea"/>
              </a:rPr>
              <a:t>2015</a:t>
            </a:r>
            <a:r>
              <a:rPr lang="ja-JP" altLang="en-US" sz="1400" dirty="0">
                <a:latin typeface="+mn-ea"/>
                <a:ea typeface="+mn-ea"/>
              </a:rPr>
              <a:t>年度入試で入試日を大きく変更したために上記集計から除く</a:t>
            </a:r>
          </a:p>
        </p:txBody>
      </p:sp>
      <p:sp>
        <p:nvSpPr>
          <p:cNvPr id="12" name="フッター プレースホルダー 1">
            <a:extLst>
              <a:ext uri="{FF2B5EF4-FFF2-40B4-BE49-F238E27FC236}">
                <a16:creationId xmlns:a16="http://schemas.microsoft.com/office/drawing/2014/main" id="{9A36FAB5-B2B2-4242-863C-F5D3AD83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6238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@2020 Educational Network Co., Ltd.</a:t>
            </a:r>
            <a:endParaRPr lang="ja-JP" altLang="en-US" dirty="0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69301C90-52A1-473F-8BCB-CE673A637766}"/>
              </a:ext>
            </a:extLst>
          </p:cNvPr>
          <p:cNvGraphicFramePr>
            <a:graphicFrameLocks noGrp="1"/>
          </p:cNvGraphicFramePr>
          <p:nvPr/>
        </p:nvGraphicFramePr>
        <p:xfrm>
          <a:off x="1763713" y="3860800"/>
          <a:ext cx="3240088" cy="1439863"/>
        </p:xfrm>
        <a:graphic>
          <a:graphicData uri="http://schemas.openxmlformats.org/drawingml/2006/table">
            <a:tbl>
              <a:tblPr/>
              <a:tblGrid>
                <a:gridCol w="162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607">
                <a:tc>
                  <a:txBody>
                    <a:bodyPr/>
                    <a:lstStyle/>
                    <a:p>
                      <a:pPr algn="l" fontAlgn="ctr">
                        <a:lnSpc>
                          <a:spcPts val="19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関西学院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l" fontAlgn="ctr">
                        <a:lnSpc>
                          <a:spcPts val="19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啓明学院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+mn-ea"/>
                        </a:rPr>
                        <a:t>  同志社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ＭＳ Ｐゴシック" pitchFamily="50" charset="-128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+mn-ea"/>
                        </a:rPr>
                        <a:t>  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+mn-ea"/>
                        </a:rPr>
                        <a:t>同志社女子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ＭＳ Ｐゴシック" pitchFamily="50" charset="-128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+mn-ea"/>
                        </a:rPr>
                        <a:t>  同志社香里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関西大学第一</a:t>
                      </a: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関西大学北陽</a:t>
                      </a: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関西大学中等部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立命館</a:t>
                      </a: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立命館宇治</a:t>
                      </a: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立命館守山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線吹き出し 2 (枠付き) 12">
            <a:extLst>
              <a:ext uri="{FF2B5EF4-FFF2-40B4-BE49-F238E27FC236}">
                <a16:creationId xmlns:a16="http://schemas.microsoft.com/office/drawing/2014/main" id="{0770AB2F-7415-4239-9084-1A1C210DB097}"/>
              </a:ext>
            </a:extLst>
          </p:cNvPr>
          <p:cNvSpPr/>
          <p:nvPr/>
        </p:nvSpPr>
        <p:spPr>
          <a:xfrm>
            <a:off x="5867400" y="3768725"/>
            <a:ext cx="2808288" cy="1100138"/>
          </a:xfrm>
          <a:prstGeom prst="borderCallout2">
            <a:avLst>
              <a:gd name="adj1" fmla="val 24391"/>
              <a:gd name="adj2" fmla="val -1661"/>
              <a:gd name="adj3" fmla="val 24390"/>
              <a:gd name="adj4" fmla="val -15552"/>
              <a:gd name="adj5" fmla="val -26652"/>
              <a:gd name="adj6" fmla="val -7583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0000" bIns="1080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000"/>
              </a:lnSpc>
              <a:defRPr/>
            </a:pPr>
            <a:r>
              <a:rPr lang="ja-JP" altLang="en-US" sz="1800" dirty="0">
                <a:solidFill>
                  <a:srgbClr val="7030A0"/>
                </a:solidFill>
                <a:latin typeface="+mj-ea"/>
                <a:ea typeface="+mj-ea"/>
              </a:rPr>
              <a:t>附属校志向の専願者だけでなく、一般的な進学校との併願生も増えてきている。</a:t>
            </a:r>
            <a:endParaRPr lang="ja-JP" sz="1800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グラフ 11">
            <a:extLst>
              <a:ext uri="{FF2B5EF4-FFF2-40B4-BE49-F238E27FC236}">
                <a16:creationId xmlns:a16="http://schemas.microsoft.com/office/drawing/2014/main" id="{886F809C-06F8-4B45-B821-B4D57284354B}"/>
              </a:ext>
            </a:extLst>
          </p:cNvPr>
          <p:cNvGraphicFramePr>
            <a:graphicFrameLocks/>
          </p:cNvGraphicFramePr>
          <p:nvPr/>
        </p:nvGraphicFramePr>
        <p:xfrm>
          <a:off x="128588" y="1012825"/>
          <a:ext cx="8842375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hart" r:id="rId4" imgW="8846063" imgH="5389331" progId="Excel.Chart.8">
                  <p:embed/>
                </p:oleObj>
              </mc:Choice>
              <mc:Fallback>
                <p:oleObj name="Chart" r:id="rId4" imgW="8846063" imgH="5389331" progId="Excel.Chart.8">
                  <p:embed/>
                  <p:pic>
                    <p:nvPicPr>
                      <p:cNvPr id="25602" name="グラフ 11">
                        <a:extLst>
                          <a:ext uri="{FF2B5EF4-FFF2-40B4-BE49-F238E27FC236}">
                            <a16:creationId xmlns:a16="http://schemas.microsoft.com/office/drawing/2014/main" id="{886F809C-06F8-4B45-B821-B4D57284354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012825"/>
                        <a:ext cx="8842375" cy="5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スライド番号プレースホルダ 3">
            <a:extLst>
              <a:ext uri="{FF2B5EF4-FFF2-40B4-BE49-F238E27FC236}">
                <a16:creationId xmlns:a16="http://schemas.microsoft.com/office/drawing/2014/main" id="{974B7946-8529-4478-B5D4-93CBEC60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5A6594-7531-4D79-A6DB-1D92039AD7B1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8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BB7A46C-FFD7-4A28-80E5-747F3B3BE8AC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タイトル 1">
            <a:extLst>
              <a:ext uri="{FF2B5EF4-FFF2-40B4-BE49-F238E27FC236}">
                <a16:creationId xmlns:a16="http://schemas.microsoft.com/office/drawing/2014/main" id="{FCB4881C-C1F1-49A2-BAD7-007942A9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15888"/>
            <a:ext cx="8643938" cy="642937"/>
          </a:xfrm>
        </p:spPr>
        <p:txBody>
          <a:bodyPr/>
          <a:lstStyle/>
          <a:p>
            <a:pPr eaLnBrk="1" hangingPunct="1"/>
            <a:r>
              <a:rPr lang="ja-JP" altLang="en-US" sz="2800">
                <a:solidFill>
                  <a:srgbClr val="3D7FCF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大学附属校</a:t>
            </a:r>
            <a:r>
              <a:rPr lang="en-US" altLang="ja-JP" sz="2800">
                <a:solidFill>
                  <a:srgbClr val="3D7FCF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/</a:t>
            </a:r>
            <a:r>
              <a:rPr lang="ja-JP" altLang="en-US" sz="2800">
                <a:solidFill>
                  <a:srgbClr val="3D7FCF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全入試受験者数推移    －産近甲龍計－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E907AC2-3204-4CA7-AF46-B400998CEAF0}"/>
              </a:ext>
            </a:extLst>
          </p:cNvPr>
          <p:cNvGraphicFramePr>
            <a:graphicFrameLocks noGrp="1"/>
          </p:cNvGraphicFramePr>
          <p:nvPr/>
        </p:nvGraphicFramePr>
        <p:xfrm>
          <a:off x="6372225" y="3859213"/>
          <a:ext cx="2111375" cy="1450976"/>
        </p:xfrm>
        <a:graphic>
          <a:graphicData uri="http://schemas.openxmlformats.org/drawingml/2006/table">
            <a:tbl>
              <a:tblPr/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京都産業大学附属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近畿大学附属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甲南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龍谷大学付属平安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円/楕円 8">
            <a:extLst>
              <a:ext uri="{FF2B5EF4-FFF2-40B4-BE49-F238E27FC236}">
                <a16:creationId xmlns:a16="http://schemas.microsoft.com/office/drawing/2014/main" id="{4BA61425-2AB2-4F28-A2B0-CC14F0EC3250}"/>
              </a:ext>
            </a:extLst>
          </p:cNvPr>
          <p:cNvSpPr/>
          <p:nvPr/>
        </p:nvSpPr>
        <p:spPr>
          <a:xfrm rot="20711902">
            <a:off x="4089400" y="1836738"/>
            <a:ext cx="4799013" cy="1217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95E81C1E-AFEC-49F5-9C2A-719FA6E1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6238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@2020 Educational Network Co., Ltd.</a:t>
            </a:r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B3487-88E4-4D73-9E6F-424B7F5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2022</a:t>
            </a:r>
            <a:r>
              <a:rPr kumimoji="1" lang="ja-JP" altLang="en-US" dirty="0">
                <a:latin typeface="+mn-ea"/>
                <a:ea typeface="+mn-ea"/>
              </a:rPr>
              <a:t>年入試注目ポイント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BAAA06-6DC0-48D4-B09F-60FBD45C216F}"/>
              </a:ext>
            </a:extLst>
          </p:cNvPr>
          <p:cNvSpPr txBox="1"/>
          <p:nvPr/>
        </p:nvSpPr>
        <p:spPr>
          <a:xfrm>
            <a:off x="899592" y="1916832"/>
            <a:ext cx="5328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　附天中　</a:t>
            </a:r>
            <a:r>
              <a:rPr lang="ja-JP" altLang="en-US" sz="2400" dirty="0"/>
              <a:t>新しい</a:t>
            </a:r>
            <a:r>
              <a:rPr kumimoji="1" lang="ja-JP" altLang="en-US" sz="2400" dirty="0"/>
              <a:t>入試システムへ移行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56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グラフ 9">
            <a:extLst>
              <a:ext uri="{FF2B5EF4-FFF2-40B4-BE49-F238E27FC236}">
                <a16:creationId xmlns:a16="http://schemas.microsoft.com/office/drawing/2014/main" id="{CBCE4519-E90C-4C8E-B5F9-7A0F801F0FB0}"/>
              </a:ext>
            </a:extLst>
          </p:cNvPr>
          <p:cNvGraphicFramePr>
            <a:graphicFrameLocks/>
          </p:cNvGraphicFramePr>
          <p:nvPr/>
        </p:nvGraphicFramePr>
        <p:xfrm>
          <a:off x="201613" y="995363"/>
          <a:ext cx="8277225" cy="550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art" r:id="rId4" imgW="8279086" imgH="5511262" progId="Excel.Chart.8">
                  <p:embed/>
                </p:oleObj>
              </mc:Choice>
              <mc:Fallback>
                <p:oleObj name="Chart" r:id="rId4" imgW="8279086" imgH="5511262" progId="Excel.Chart.8">
                  <p:embed/>
                  <p:pic>
                    <p:nvPicPr>
                      <p:cNvPr id="37890" name="グラフ 9">
                        <a:extLst>
                          <a:ext uri="{FF2B5EF4-FFF2-40B4-BE49-F238E27FC236}">
                            <a16:creationId xmlns:a16="http://schemas.microsoft.com/office/drawing/2014/main" id="{CBCE4519-E90C-4C8E-B5F9-7A0F801F0F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995363"/>
                        <a:ext cx="8277225" cy="550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タイトル 1">
            <a:extLst>
              <a:ext uri="{FF2B5EF4-FFF2-40B4-BE49-F238E27FC236}">
                <a16:creationId xmlns:a16="http://schemas.microsoft.com/office/drawing/2014/main" id="{3A47C1F8-60E8-410B-BE7C-BC4CD3FF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42938"/>
          </a:xfrm>
        </p:spPr>
        <p:txBody>
          <a:bodyPr/>
          <a:lstStyle/>
          <a:p>
            <a:pPr eaLnBrk="1" hangingPunct="1"/>
            <a:r>
              <a:rPr lang="ja-JP" altLang="en-US" sz="320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午後入試  日程別実施校数（</a:t>
            </a:r>
            <a:r>
              <a:rPr lang="en-US" altLang="ja-JP" sz="320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2018-2022</a:t>
            </a:r>
            <a:r>
              <a:rPr lang="ja-JP" altLang="en-US" sz="320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）</a:t>
            </a:r>
          </a:p>
        </p:txBody>
      </p:sp>
      <p:sp>
        <p:nvSpPr>
          <p:cNvPr id="37892" name="スライド番号プレースホルダ 3">
            <a:extLst>
              <a:ext uri="{FF2B5EF4-FFF2-40B4-BE49-F238E27FC236}">
                <a16:creationId xmlns:a16="http://schemas.microsoft.com/office/drawing/2014/main" id="{8DA10569-EE81-491B-BB04-74DF1E13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F2D9F-513F-453C-90EC-1D3C7F389B5A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8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7DCB7B7-38FC-4207-9430-0C50402E9132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5A5E2AE-1820-4B25-9861-C8C76F1C1C1C}"/>
              </a:ext>
            </a:extLst>
          </p:cNvPr>
          <p:cNvSpPr/>
          <p:nvPr/>
        </p:nvSpPr>
        <p:spPr>
          <a:xfrm>
            <a:off x="1547813" y="5189538"/>
            <a:ext cx="3384550" cy="119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4373B7-350E-4A2F-AE4C-E3FA85794E1E}"/>
              </a:ext>
            </a:extLst>
          </p:cNvPr>
          <p:cNvSpPr/>
          <p:nvPr/>
        </p:nvSpPr>
        <p:spPr>
          <a:xfrm>
            <a:off x="3348038" y="1773238"/>
            <a:ext cx="29527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dirty="0">
                <a:solidFill>
                  <a:srgbClr val="7030A0"/>
                </a:solidFill>
              </a:rPr>
              <a:t>初日午後は横ばいだが、</a:t>
            </a:r>
            <a:endParaRPr lang="en-US" altLang="ja-JP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altLang="ja-JP" dirty="0">
                <a:solidFill>
                  <a:srgbClr val="7030A0"/>
                </a:solidFill>
              </a:rPr>
              <a:t>2</a:t>
            </a:r>
            <a:r>
              <a:rPr lang="ja-JP" altLang="en-US" dirty="0">
                <a:solidFill>
                  <a:srgbClr val="7030A0"/>
                </a:solidFill>
              </a:rPr>
              <a:t>日目の午後入試が増加。</a:t>
            </a:r>
          </a:p>
        </p:txBody>
      </p:sp>
      <p:sp>
        <p:nvSpPr>
          <p:cNvPr id="11" name="フッター プレースホルダー 1">
            <a:extLst>
              <a:ext uri="{FF2B5EF4-FFF2-40B4-BE49-F238E27FC236}">
                <a16:creationId xmlns:a16="http://schemas.microsoft.com/office/drawing/2014/main" id="{11BDE361-B9B2-4DDE-A09E-4148AF4D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@2021 Educational Network Co., Ltd.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番号プレースホルダ 3">
            <a:extLst>
              <a:ext uri="{FF2B5EF4-FFF2-40B4-BE49-F238E27FC236}">
                <a16:creationId xmlns:a16="http://schemas.microsoft.com/office/drawing/2014/main" id="{547231C1-1E2D-49D9-97F0-76257AE9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0D7E67-1431-4761-BE49-C5E1064D4D6B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8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9107E1D-7535-4BE7-98E0-982B1E37E718}"/>
              </a:ext>
            </a:extLst>
          </p:cNvPr>
          <p:cNvCxnSpPr/>
          <p:nvPr/>
        </p:nvCxnSpPr>
        <p:spPr>
          <a:xfrm>
            <a:off x="285750" y="857250"/>
            <a:ext cx="8643938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C18030C-23A9-45DF-9AFF-12E46D9E8AA0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179513"/>
          <a:ext cx="8856663" cy="4495798"/>
        </p:xfrm>
        <a:graphic>
          <a:graphicData uri="http://schemas.openxmlformats.org/drawingml/2006/table">
            <a:tbl>
              <a:tblPr/>
              <a:tblGrid>
                <a:gridCol w="114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1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2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34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府　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2021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b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</a:b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初日午前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2021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b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</a:b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初日午後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2021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latin typeface="MS UI Gothic" pitchFamily="50" charset="-128"/>
                        <a:ea typeface="MS UI Gothic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初日午後</a:t>
                      </a:r>
                      <a:b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</a:b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受験率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latin typeface="MS UI Gothic" pitchFamily="50" charset="-128"/>
                        <a:ea typeface="MS UI Gothic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2020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latin typeface="MS UI Gothic" pitchFamily="50" charset="-128"/>
                        <a:ea typeface="MS UI Gothic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受験率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2019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latin typeface="MS UI Gothic" pitchFamily="50" charset="-128"/>
                        <a:ea typeface="MS UI Gothic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受験率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2018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latin typeface="MS UI Gothic" pitchFamily="50" charset="-128"/>
                        <a:ea typeface="MS UI Gothic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受験率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2017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年度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latin typeface="MS UI Gothic" pitchFamily="50" charset="-128"/>
                        <a:ea typeface="MS UI Gothic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latin typeface="MS UI Gothic" pitchFamily="50" charset="-128"/>
                          <a:ea typeface="MS UI Gothic" pitchFamily="50" charset="-128"/>
                        </a:rPr>
                        <a:t>受験率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大　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７，４８５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４，８５６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６４．９％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 ６３．０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６１．０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５７．９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５４．４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兵　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５，１１５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２，３２０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４５．４％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 ４０．２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３８．５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３９．０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３５．８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京　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２，５４５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１，１５５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４５．４％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 ４７．０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４５．０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４３．７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３９．３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奈　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８０８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９４６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１１７．１％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１０１．８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１００．６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９９．５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９３．７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2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和歌山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６６９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４５２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６７．６％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　６６．２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７０．７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４９．５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　－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滋　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５４８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２４１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４４．０％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　４５．７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４４．９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３７．７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２３．９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8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２府４県</a:t>
                      </a:r>
                      <a:endParaRPr lang="en-US" altLang="zh-TW" sz="1800" b="0" i="0" u="none" strike="noStrike" dirty="0">
                        <a:solidFill>
                          <a:srgbClr val="0070C0"/>
                        </a:solidFill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70C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rPr>
                        <a:t>合計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１７，１７０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９，９７０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５８．１％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7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　５５．７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５３．９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５１．６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４５．６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角丸四角形 7">
            <a:extLst>
              <a:ext uri="{FF2B5EF4-FFF2-40B4-BE49-F238E27FC236}">
                <a16:creationId xmlns:a16="http://schemas.microsoft.com/office/drawing/2014/main" id="{4E721018-F06B-4CD4-94E1-DAFDDCBD6F44}"/>
              </a:ext>
            </a:extLst>
          </p:cNvPr>
          <p:cNvSpPr/>
          <p:nvPr/>
        </p:nvSpPr>
        <p:spPr>
          <a:xfrm>
            <a:off x="3708400" y="1165225"/>
            <a:ext cx="1196975" cy="449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2089" name="正方形/長方形 10">
            <a:extLst>
              <a:ext uri="{FF2B5EF4-FFF2-40B4-BE49-F238E27FC236}">
                <a16:creationId xmlns:a16="http://schemas.microsoft.com/office/drawing/2014/main" id="{02FCE4FE-9B6C-47DF-BD1F-B349F8FB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97550"/>
            <a:ext cx="809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※</a:t>
            </a:r>
            <a:r>
              <a:rPr lang="ja-JP" altLang="en-US" sz="1800">
                <a:latin typeface="Arial" panose="020B0604020202020204" pitchFamily="34" charset="0"/>
              </a:rPr>
              <a:t>初日午後受験率＝「初日午後受験者数</a:t>
            </a:r>
            <a:r>
              <a:rPr lang="en-US" altLang="ja-JP" sz="1800">
                <a:latin typeface="Arial" panose="020B0604020202020204" pitchFamily="34" charset="0"/>
              </a:rPr>
              <a:t>÷</a:t>
            </a:r>
            <a:r>
              <a:rPr lang="ja-JP" altLang="en-US" sz="1800">
                <a:latin typeface="Arial" panose="020B0604020202020204" pitchFamily="34" charset="0"/>
              </a:rPr>
              <a:t>初日午前受験者数」</a:t>
            </a:r>
          </a:p>
        </p:txBody>
      </p:sp>
      <p:sp>
        <p:nvSpPr>
          <p:cNvPr id="11" name="フッター プレースホルダー 1">
            <a:extLst>
              <a:ext uri="{FF2B5EF4-FFF2-40B4-BE49-F238E27FC236}">
                <a16:creationId xmlns:a16="http://schemas.microsoft.com/office/drawing/2014/main" id="{93BB7D2B-1283-4F8B-82FF-B8E36847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7400" y="6451600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@2021 Educational Network Co., Ltd.</a:t>
            </a:r>
            <a:endParaRPr lang="ja-JP" altLang="en-US" dirty="0"/>
          </a:p>
        </p:txBody>
      </p:sp>
      <p:sp>
        <p:nvSpPr>
          <p:cNvPr id="42091" name="タイトル 1">
            <a:extLst>
              <a:ext uri="{FF2B5EF4-FFF2-40B4-BE49-F238E27FC236}">
                <a16:creationId xmlns:a16="http://schemas.microsoft.com/office/drawing/2014/main" id="{E026A2F5-9B2B-48A7-B07D-58BA793E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3825"/>
            <a:ext cx="8643938" cy="642938"/>
          </a:xfrm>
        </p:spPr>
        <p:txBody>
          <a:bodyPr/>
          <a:lstStyle/>
          <a:p>
            <a:pPr eaLnBrk="1" hangingPunct="1"/>
            <a:r>
              <a:rPr lang="ja-JP" altLang="en-US" sz="3200" b="1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3200" b="1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2021</a:t>
            </a:r>
            <a:r>
              <a:rPr lang="ja-JP" altLang="en-US" sz="3200" b="1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年度</a:t>
            </a:r>
            <a:r>
              <a:rPr lang="en-US" altLang="ja-JP" sz="3200" b="1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/</a:t>
            </a:r>
            <a:r>
              <a:rPr lang="ja-JP" altLang="en-US" sz="3200">
                <a:solidFill>
                  <a:srgbClr val="0070C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初日午後入試受験率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タイトル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642938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70C0"/>
                </a:solidFill>
                <a:latin typeface="HG明朝E" pitchFamily="17" charset="-128"/>
                <a:ea typeface="HG明朝E" pitchFamily="17" charset="-128"/>
              </a:rPr>
              <a:t>受　検　日　程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300038" y="857250"/>
            <a:ext cx="8643937" cy="1588"/>
          </a:xfrm>
          <a:prstGeom prst="line">
            <a:avLst/>
          </a:prstGeom>
          <a:ln w="41275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" name="テキスト ボックス 6"/>
          <p:cNvSpPr txBox="1">
            <a:spLocks noChangeArrowheads="1"/>
          </p:cNvSpPr>
          <p:nvPr/>
        </p:nvSpPr>
        <p:spPr bwMode="auto">
          <a:xfrm>
            <a:off x="314853" y="930275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HGP明朝B" pitchFamily="18" charset="-128"/>
                <a:ea typeface="HGP明朝B" pitchFamily="18" charset="-128"/>
              </a:rPr>
              <a:t>1</a:t>
            </a:r>
            <a:r>
              <a:rPr lang="ja-JP" altLang="en-US" sz="2400" dirty="0">
                <a:latin typeface="HGP明朝B" pitchFamily="18" charset="-128"/>
                <a:ea typeface="HGP明朝B" pitchFamily="18" charset="-128"/>
              </a:rPr>
              <a:t>月</a:t>
            </a:r>
            <a:r>
              <a:rPr lang="en-US" altLang="ja-JP" sz="2400" dirty="0">
                <a:latin typeface="HGP明朝B" pitchFamily="18" charset="-128"/>
                <a:ea typeface="HGP明朝B" pitchFamily="18" charset="-128"/>
              </a:rPr>
              <a:t>15</a:t>
            </a:r>
            <a:r>
              <a:rPr lang="ja-JP" altLang="en-US" sz="2400" dirty="0">
                <a:latin typeface="HGP明朝B" pitchFamily="18" charset="-128"/>
                <a:ea typeface="HGP明朝B" pitchFamily="18" charset="-128"/>
              </a:rPr>
              <a:t>日（土）解禁　　</a:t>
            </a:r>
            <a:r>
              <a:rPr lang="ja-JP" altLang="en-US" sz="2400" u="sng" dirty="0">
                <a:latin typeface="HGP明朝B" pitchFamily="18" charset="-128"/>
                <a:ea typeface="HGP明朝B" pitchFamily="18" charset="-128"/>
              </a:rPr>
              <a:t>国立中学校</a:t>
            </a:r>
          </a:p>
        </p:txBody>
      </p:sp>
      <p:sp>
        <p:nvSpPr>
          <p:cNvPr id="7" name="スライド番号プレースホルダ 3">
            <a:extLst>
              <a:ext uri="{FF2B5EF4-FFF2-40B4-BE49-F238E27FC236}">
                <a16:creationId xmlns:a16="http://schemas.microsoft.com/office/drawing/2014/main" id="{4F83CE6A-36F7-4E00-ADFB-088450DA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586CF3-6210-4840-BEAB-73C7E471E9C8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18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99875"/>
              </p:ext>
            </p:extLst>
          </p:nvPr>
        </p:nvGraphicFramePr>
        <p:xfrm>
          <a:off x="32570" y="1387475"/>
          <a:ext cx="9078859" cy="4506007"/>
        </p:xfrm>
        <a:graphic>
          <a:graphicData uri="http://schemas.openxmlformats.org/drawingml/2006/table">
            <a:tbl>
              <a:tblPr/>
              <a:tblGrid>
                <a:gridCol w="120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5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31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74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学校名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１</a:t>
                      </a: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/1</a:t>
                      </a:r>
                      <a:r>
                        <a:rPr lang="en-US" alt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5</a:t>
                      </a:r>
                      <a:endParaRPr lang="en-US" sz="1000" b="1" kern="100" dirty="0">
                        <a:solidFill>
                          <a:srgbClr val="FFFFFF"/>
                        </a:solidFill>
                        <a:effectLst/>
                        <a:latin typeface="Century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（土）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（日）</a:t>
                      </a:r>
                      <a:endParaRPr lang="ja-JP" alt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（月）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18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（火）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19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（水）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20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（木）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（金）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（土）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</a:t>
                      </a:r>
                      <a:r>
                        <a:rPr lang="ja-JP" altLang="en-US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日</a:t>
                      </a: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</a:t>
                      </a:r>
                      <a:r>
                        <a:rPr lang="ja-JP" altLang="en-US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月</a:t>
                      </a: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25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</a:t>
                      </a:r>
                      <a:r>
                        <a:rPr lang="ja-JP" altLang="en-US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火</a:t>
                      </a: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26</a:t>
                      </a:r>
                      <a:endParaRPr lang="ja-JP" sz="105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（</a:t>
                      </a:r>
                      <a:r>
                        <a:rPr lang="ja-JP" altLang="en-US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水</a:t>
                      </a:r>
                      <a:r>
                        <a:rPr lang="ja-JP" sz="100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b="1" kern="100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27</a:t>
                      </a:r>
                      <a:endParaRPr lang="ja-JP" altLang="ja-JP" sz="11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木</a:t>
                      </a:r>
                      <a:r>
                        <a:rPr lang="ja-JP" altLang="ja-JP" sz="105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28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金</a:t>
                      </a:r>
                      <a:r>
                        <a:rPr lang="ja-JP" altLang="ja-JP" sz="1050" b="1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29</a:t>
                      </a:r>
                      <a:r>
                        <a:rPr lang="ja-JP" altLang="en-US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土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30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日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31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月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2/1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火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水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3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木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4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ja-JP" altLang="en-US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金</a:t>
                      </a:r>
                      <a:r>
                        <a:rPr lang="ja-JP" altLang="ja-JP" sz="1050" b="1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+mn-ea"/>
                          <a:cs typeface="Times New Roman"/>
                        </a:rPr>
                        <a:t>）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大教大附</a:t>
                      </a:r>
                      <a:endParaRPr lang="en-US" altLang="ja-JP" sz="1200" b="1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ＭＳ Ｐゴシック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天王寺中学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★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②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京都大附桃山中学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2070"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●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奈良女子大附中学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●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大教大附平野中学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★</a:t>
                      </a:r>
                      <a:endParaRPr lang="en-US" altLang="ja-JP" sz="1200" kern="100" dirty="0">
                        <a:solidFill>
                          <a:srgbClr val="000000"/>
                        </a:solidFill>
                        <a:effectLst/>
                        <a:latin typeface="ＭＳ Ｐゴシック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②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/>
                        </a:rPr>
                        <a:t>水都国際中学</a:t>
                      </a:r>
                      <a:endParaRPr lang="ja-JP" sz="1200" b="1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●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奈良教育大附中学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●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神戸大附中学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●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/>
                          <a:cs typeface="Times New Roman"/>
                        </a:rPr>
                        <a:t>大教大附池田中学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①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  <a:ea typeface="ＭＳ 明朝"/>
                          <a:cs typeface="Times New Roman"/>
                        </a:rPr>
                        <a:t>②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★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CF322E-4D2B-4626-A75B-E7EE95A8BB25}"/>
              </a:ext>
            </a:extLst>
          </p:cNvPr>
          <p:cNvSpPr txBox="1"/>
          <p:nvPr/>
        </p:nvSpPr>
        <p:spPr>
          <a:xfrm>
            <a:off x="4355976" y="5892103"/>
            <a:ext cx="551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一条・青翔中学校 　</a:t>
            </a:r>
            <a:r>
              <a:rPr kumimoji="1" lang="en-US" altLang="ja-JP" b="1" dirty="0">
                <a:solidFill>
                  <a:srgbClr val="FF0000"/>
                </a:solidFill>
              </a:rPr>
              <a:t>1/29    </a:t>
            </a:r>
            <a:r>
              <a:rPr kumimoji="1" lang="ja-JP" altLang="en-US" b="1" dirty="0">
                <a:solidFill>
                  <a:srgbClr val="FF0000"/>
                </a:solidFill>
              </a:rPr>
              <a:t>　　　　　　　</a:t>
            </a:r>
            <a:r>
              <a:rPr kumimoji="1" lang="en-US" altLang="ja-JP" b="1" dirty="0">
                <a:solidFill>
                  <a:srgbClr val="FF0000"/>
                </a:solidFill>
              </a:rPr>
              <a:t>    2/3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                         </a:t>
            </a:r>
            <a:r>
              <a:rPr lang="ja-JP" altLang="en-US" b="1" dirty="0">
                <a:solidFill>
                  <a:srgbClr val="FF0000"/>
                </a:solidFill>
              </a:rPr>
              <a:t>　　　●　　　　　　　　　　　★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F44EFF-EF1E-4EA6-9CBF-20E95983D1C2}"/>
              </a:ext>
            </a:extLst>
          </p:cNvPr>
          <p:cNvSpPr txBox="1"/>
          <p:nvPr/>
        </p:nvSpPr>
        <p:spPr>
          <a:xfrm>
            <a:off x="7853363" y="228540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P.12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00000000-0008-0000-0100-000006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24609"/>
              </p:ext>
            </p:extLst>
          </p:nvPr>
        </p:nvGraphicFramePr>
        <p:xfrm>
          <a:off x="1" y="764704"/>
          <a:ext cx="43559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100-000007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995335"/>
              </p:ext>
            </p:extLst>
          </p:nvPr>
        </p:nvGraphicFramePr>
        <p:xfrm>
          <a:off x="4499993" y="692696"/>
          <a:ext cx="4392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35C0E4-6CA1-44E5-986F-BEEA2BECE3E7}"/>
              </a:ext>
            </a:extLst>
          </p:cNvPr>
          <p:cNvSpPr txBox="1"/>
          <p:nvPr/>
        </p:nvSpPr>
        <p:spPr>
          <a:xfrm>
            <a:off x="1907704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附天中　受験者数と合格者数の推移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91AD09-6DCB-48FC-996E-86D87DE8F9DD}"/>
              </a:ext>
            </a:extLst>
          </p:cNvPr>
          <p:cNvSpPr txBox="1"/>
          <p:nvPr/>
        </p:nvSpPr>
        <p:spPr>
          <a:xfrm>
            <a:off x="7884368" y="260648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P.15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5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15C94F-60B6-4FD2-9777-ECBE55BA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122"/>
            <a:ext cx="9144000" cy="4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1056593"/>
            <a:ext cx="8640960" cy="4744814"/>
            <a:chOff x="0" y="0"/>
            <a:chExt cx="6827849" cy="4628627"/>
          </a:xfrm>
        </p:grpSpPr>
        <p:graphicFrame>
          <p:nvGraphicFramePr>
            <p:cNvPr id="5" name="グラフ 4">
              <a:extLst>
                <a:ext uri="{FF2B5EF4-FFF2-40B4-BE49-F238E27FC236}">
                  <a16:creationId xmlns:a16="http://schemas.microsoft.com/office/drawing/2014/main" id="{00000000-0008-0000-0100-000010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574" y="0"/>
            <a:ext cx="6772275" cy="27431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00000000-0008-0000-0100-000011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390252"/>
            <a:ext cx="6781800" cy="223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FCC38C-3DD5-4638-A6EF-E96A9893D506}"/>
              </a:ext>
            </a:extLst>
          </p:cNvPr>
          <p:cNvSpPr txBox="1"/>
          <p:nvPr/>
        </p:nvSpPr>
        <p:spPr>
          <a:xfrm>
            <a:off x="2222268" y="1700808"/>
            <a:ext cx="520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合格者平均偏差値</a:t>
            </a:r>
            <a:r>
              <a:rPr kumimoji="1" lang="ja-JP" altLang="en-US" sz="2000" b="1" dirty="0"/>
              <a:t>　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61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61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62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63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06E981-226B-45A4-8FD6-9E9367FE089B}"/>
              </a:ext>
            </a:extLst>
          </p:cNvPr>
          <p:cNvSpPr txBox="1"/>
          <p:nvPr/>
        </p:nvSpPr>
        <p:spPr>
          <a:xfrm>
            <a:off x="1331640" y="476672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駸々堂テスト追跡調査（令和３年）</a:t>
            </a:r>
          </a:p>
        </p:txBody>
      </p:sp>
    </p:spTree>
    <p:extLst>
      <p:ext uri="{BB962C8B-B14F-4D97-AF65-F5344CB8AC3E}">
        <p14:creationId xmlns:p14="http://schemas.microsoft.com/office/powerpoint/2010/main" val="11727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84A3968B-40B6-4674-B41E-34D06C33C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96918"/>
              </p:ext>
            </p:extLst>
          </p:nvPr>
        </p:nvGraphicFramePr>
        <p:xfrm>
          <a:off x="107504" y="476672"/>
          <a:ext cx="9001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053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350BB816-B859-4E8A-80A0-911C2D1E2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289491"/>
              </p:ext>
            </p:extLst>
          </p:nvPr>
        </p:nvGraphicFramePr>
        <p:xfrm>
          <a:off x="107504" y="908720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757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88568682-65B0-43FF-B53B-915BE31A9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163988"/>
              </p:ext>
            </p:extLst>
          </p:nvPr>
        </p:nvGraphicFramePr>
        <p:xfrm>
          <a:off x="179512" y="980728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16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GrpSpPr>
            <a:grpSpLocks/>
          </p:cNvGrpSpPr>
          <p:nvPr/>
        </p:nvGrpSpPr>
        <p:grpSpPr bwMode="auto">
          <a:xfrm>
            <a:off x="971600" y="1196752"/>
            <a:ext cx="7005981" cy="4473008"/>
            <a:chOff x="0" y="0"/>
            <a:chExt cx="6941352" cy="4829806"/>
          </a:xfrm>
        </p:grpSpPr>
        <p:graphicFrame>
          <p:nvGraphicFramePr>
            <p:cNvPr id="5" name="グラフ 4">
              <a:extLst>
                <a:ext uri="{FF2B5EF4-FFF2-40B4-BE49-F238E27FC236}">
                  <a16:creationId xmlns:a16="http://schemas.microsoft.com/office/drawing/2014/main" id="{00000000-0008-0000-0100-00001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9552" y="0"/>
            <a:ext cx="6781800" cy="2743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00000000-0008-0000-0100-000014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1924375"/>
            <a:ext cx="6886175" cy="2905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563E7C-7C95-414B-81AE-4C4CDED4839F}"/>
              </a:ext>
            </a:extLst>
          </p:cNvPr>
          <p:cNvSpPr txBox="1"/>
          <p:nvPr/>
        </p:nvSpPr>
        <p:spPr>
          <a:xfrm>
            <a:off x="2771800" y="1875039"/>
            <a:ext cx="54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63⇒65⇒61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092DC0-112C-44B5-B30C-7C74B7B599EE}"/>
              </a:ext>
            </a:extLst>
          </p:cNvPr>
          <p:cNvSpPr txBox="1"/>
          <p:nvPr/>
        </p:nvSpPr>
        <p:spPr>
          <a:xfrm>
            <a:off x="1403648" y="435261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駸々堂テスト追跡調査（令和３年）</a:t>
            </a:r>
          </a:p>
        </p:txBody>
      </p:sp>
    </p:spTree>
    <p:extLst>
      <p:ext uri="{BB962C8B-B14F-4D97-AF65-F5344CB8AC3E}">
        <p14:creationId xmlns:p14="http://schemas.microsoft.com/office/powerpoint/2010/main" val="13943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75571F-F3B1-489F-B23A-EB5BA4D88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51" y="241484"/>
            <a:ext cx="9144000" cy="53462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448E65-459F-44D4-A697-88976BD06810}"/>
              </a:ext>
            </a:extLst>
          </p:cNvPr>
          <p:cNvSpPr txBox="1"/>
          <p:nvPr/>
        </p:nvSpPr>
        <p:spPr>
          <a:xfrm>
            <a:off x="5724128" y="98072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６０点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２＝１２０点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736827-412D-4F11-8061-09F4DB6FEA98}"/>
              </a:ext>
            </a:extLst>
          </p:cNvPr>
          <p:cNvSpPr txBox="1"/>
          <p:nvPr/>
        </p:nvSpPr>
        <p:spPr>
          <a:xfrm>
            <a:off x="5724128" y="378904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７０点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３＝２１０点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3D7D4C-DD05-4B91-B6FC-C77A5277FB84}"/>
              </a:ext>
            </a:extLst>
          </p:cNvPr>
          <p:cNvSpPr txBox="1"/>
          <p:nvPr/>
        </p:nvSpPr>
        <p:spPr>
          <a:xfrm>
            <a:off x="5436096" y="4265071"/>
            <a:ext cx="3647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自然理工もの作り（理算図）</a:t>
            </a:r>
            <a:endParaRPr kumimoji="1" lang="en-US" altLang="ja-JP" sz="2000" dirty="0"/>
          </a:p>
          <a:p>
            <a:r>
              <a:rPr lang="ja-JP" altLang="en-US" sz="2000" dirty="0"/>
              <a:t>情報活用（社理算国）</a:t>
            </a:r>
            <a:endParaRPr lang="en-US" altLang="ja-JP" sz="2000" dirty="0"/>
          </a:p>
          <a:p>
            <a:r>
              <a:rPr kumimoji="1" lang="ja-JP" altLang="en-US" sz="2000" dirty="0"/>
              <a:t>健康安全・社会生活・文化・芸術</a:t>
            </a:r>
            <a:endParaRPr kumimoji="1" lang="en-US" altLang="ja-JP" sz="2000" dirty="0"/>
          </a:p>
          <a:p>
            <a:r>
              <a:rPr lang="ja-JP" altLang="en-US" sz="2000" dirty="0"/>
              <a:t>　　　　　　（社家体図音）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EC5121-F094-438B-A1D6-7904E2A13DA8}"/>
              </a:ext>
            </a:extLst>
          </p:cNvPr>
          <p:cNvSpPr txBox="1"/>
          <p:nvPr/>
        </p:nvSpPr>
        <p:spPr>
          <a:xfrm>
            <a:off x="4364781" y="5565915"/>
            <a:ext cx="476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教科横断型テスト⇒新しい取り組み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C1ADB0-A8E3-4A21-B268-10173685EF03}"/>
              </a:ext>
            </a:extLst>
          </p:cNvPr>
          <p:cNvSpPr txBox="1"/>
          <p:nvPr/>
        </p:nvSpPr>
        <p:spPr>
          <a:xfrm>
            <a:off x="1619672" y="6027580"/>
            <a:ext cx="625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P.17</a:t>
            </a:r>
            <a:r>
              <a:rPr kumimoji="1" lang="ja-JP" altLang="en-US" sz="2400" dirty="0">
                <a:solidFill>
                  <a:srgbClr val="FF0000"/>
                </a:solidFill>
              </a:rPr>
              <a:t>・・・</a:t>
            </a:r>
            <a:r>
              <a:rPr kumimoji="1" lang="en-US" altLang="ja-JP" sz="2400" dirty="0">
                <a:solidFill>
                  <a:srgbClr val="FF0000"/>
                </a:solidFill>
              </a:rPr>
              <a:t>3.</a:t>
            </a:r>
            <a:r>
              <a:rPr kumimoji="1" lang="ja-JP" altLang="en-US" sz="2400" dirty="0">
                <a:solidFill>
                  <a:srgbClr val="FF0000"/>
                </a:solidFill>
              </a:rPr>
              <a:t>出願期間・方法　（２）　に注意が必要</a:t>
            </a:r>
          </a:p>
        </p:txBody>
      </p:sp>
    </p:spTree>
    <p:extLst>
      <p:ext uri="{BB962C8B-B14F-4D97-AF65-F5344CB8AC3E}">
        <p14:creationId xmlns:p14="http://schemas.microsoft.com/office/powerpoint/2010/main" val="21571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35234E90-129B-488F-A817-504E333A5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21094"/>
              </p:ext>
            </p:extLst>
          </p:nvPr>
        </p:nvGraphicFramePr>
        <p:xfrm>
          <a:off x="35496" y="548680"/>
          <a:ext cx="91085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74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5EB47F3E-26B7-49D9-9EDE-56ED6182F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27833"/>
              </p:ext>
            </p:extLst>
          </p:nvPr>
        </p:nvGraphicFramePr>
        <p:xfrm>
          <a:off x="0" y="908720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88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D333DC2A-C78B-4E1D-A4E2-AE144BF27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48072"/>
              </p:ext>
            </p:extLst>
          </p:nvPr>
        </p:nvGraphicFramePr>
        <p:xfrm>
          <a:off x="107504" y="836712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033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2A27E9-123C-49E8-88F8-505CA2B4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196752"/>
            <a:ext cx="4464497" cy="46805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A53F71-4D39-4AF6-AF4A-2ED503D3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412776"/>
            <a:ext cx="4320481" cy="460851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DD07E-2F50-4927-A02C-84E9B9A7CB3D}"/>
              </a:ext>
            </a:extLst>
          </p:cNvPr>
          <p:cNvSpPr txBox="1"/>
          <p:nvPr/>
        </p:nvSpPr>
        <p:spPr>
          <a:xfrm>
            <a:off x="2195736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附平中　受験者数と合格者数の推移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821B7E-5C6C-4231-8CD9-9AEE1DDE2777}"/>
              </a:ext>
            </a:extLst>
          </p:cNvPr>
          <p:cNvSpPr txBox="1"/>
          <p:nvPr/>
        </p:nvSpPr>
        <p:spPr>
          <a:xfrm>
            <a:off x="7812360" y="379402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P.21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81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2B83B9B-E22C-4AE2-B009-943EC3B8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396"/>
            <a:ext cx="9144000" cy="47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0000000-0008-0000-0000-000004080000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1772816"/>
            <a:ext cx="6847284" cy="4380135"/>
            <a:chOff x="-65484" y="-89410"/>
            <a:chExt cx="6847284" cy="4642359"/>
          </a:xfrm>
        </p:grpSpPr>
        <p:graphicFrame>
          <p:nvGraphicFramePr>
            <p:cNvPr id="5" name="グラフ 4">
              <a:extLst>
                <a:ext uri="{FF2B5EF4-FFF2-40B4-BE49-F238E27FC236}">
                  <a16:creationId xmlns:a16="http://schemas.microsoft.com/office/drawing/2014/main" id="{00000000-0008-0000-0000-00000808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6991492"/>
                </p:ext>
              </p:extLst>
            </p:nvPr>
          </p:nvGraphicFramePr>
          <p:xfrm>
            <a:off x="-65484" y="-89410"/>
            <a:ext cx="677227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00000000-0008-0000-0000-00000908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314574"/>
            <a:ext cx="6781800" cy="223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1D8D1E-374D-478D-A4BA-6CD43B23CDE2}"/>
              </a:ext>
            </a:extLst>
          </p:cNvPr>
          <p:cNvSpPr txBox="1"/>
          <p:nvPr/>
        </p:nvSpPr>
        <p:spPr>
          <a:xfrm>
            <a:off x="2267744" y="24928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54⇒56⇒56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2EADE8-9EE5-4370-AE7E-5CDA8B77F427}"/>
              </a:ext>
            </a:extLst>
          </p:cNvPr>
          <p:cNvSpPr txBox="1"/>
          <p:nvPr/>
        </p:nvSpPr>
        <p:spPr>
          <a:xfrm>
            <a:off x="971600" y="4869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駸々堂テスト追跡調査（令和３年）</a:t>
            </a:r>
          </a:p>
        </p:txBody>
      </p:sp>
    </p:spTree>
    <p:extLst>
      <p:ext uri="{BB962C8B-B14F-4D97-AF65-F5344CB8AC3E}">
        <p14:creationId xmlns:p14="http://schemas.microsoft.com/office/powerpoint/2010/main" val="23459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5F5CF0C0-9440-4427-A94F-D1C05D36C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626021"/>
              </p:ext>
            </p:extLst>
          </p:nvPr>
        </p:nvGraphicFramePr>
        <p:xfrm>
          <a:off x="179512" y="548680"/>
          <a:ext cx="896448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384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E6D0A5E0-7F9A-4036-A047-492DEF309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59490"/>
              </p:ext>
            </p:extLst>
          </p:nvPr>
        </p:nvGraphicFramePr>
        <p:xfrm>
          <a:off x="35496" y="908720"/>
          <a:ext cx="9001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36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8D49A80C-AB72-4A00-9168-E083DDAE8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04651"/>
              </p:ext>
            </p:extLst>
          </p:nvPr>
        </p:nvGraphicFramePr>
        <p:xfrm>
          <a:off x="0" y="692696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87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C81A79A-C29A-4A69-BE1A-E7B722A2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412776"/>
            <a:ext cx="9144000" cy="45415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69B9BC-A56D-48FC-81B9-123D6C7A137A}"/>
              </a:ext>
            </a:extLst>
          </p:cNvPr>
          <p:cNvSpPr txBox="1"/>
          <p:nvPr/>
        </p:nvSpPr>
        <p:spPr>
          <a:xfrm>
            <a:off x="2195736" y="22768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56⇒58⇒56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F1499B-661E-4EE2-A263-27FDAD08B318}"/>
              </a:ext>
            </a:extLst>
          </p:cNvPr>
          <p:cNvSpPr txBox="1"/>
          <p:nvPr/>
        </p:nvSpPr>
        <p:spPr>
          <a:xfrm>
            <a:off x="971600" y="4869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駸々堂テスト追跡調査（令和３年）</a:t>
            </a:r>
          </a:p>
        </p:txBody>
      </p:sp>
    </p:spTree>
    <p:extLst>
      <p:ext uri="{BB962C8B-B14F-4D97-AF65-F5344CB8AC3E}">
        <p14:creationId xmlns:p14="http://schemas.microsoft.com/office/powerpoint/2010/main" val="12968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B3487-88E4-4D73-9E6F-424B7F5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2022</a:t>
            </a:r>
            <a:r>
              <a:rPr kumimoji="1" lang="ja-JP" altLang="en-US" dirty="0">
                <a:latin typeface="+mn-ea"/>
                <a:ea typeface="+mn-ea"/>
              </a:rPr>
              <a:t>年入試注目ポイント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BAAA06-6DC0-48D4-B09F-60FBD45C216F}"/>
              </a:ext>
            </a:extLst>
          </p:cNvPr>
          <p:cNvSpPr txBox="1"/>
          <p:nvPr/>
        </p:nvSpPr>
        <p:spPr>
          <a:xfrm>
            <a:off x="899592" y="1916832"/>
            <a:ext cx="56765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　附天中　</a:t>
            </a:r>
            <a:r>
              <a:rPr lang="ja-JP" altLang="en-US" sz="2400" dirty="0"/>
              <a:t>新しい</a:t>
            </a:r>
            <a:r>
              <a:rPr kumimoji="1" lang="ja-JP" altLang="en-US" sz="2400" dirty="0"/>
              <a:t>入試システムへ移行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　一条高校附属中学校　</a:t>
            </a:r>
            <a:r>
              <a:rPr kumimoji="1" lang="en-US" altLang="ja-JP" sz="2400" dirty="0"/>
              <a:t>2022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48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8A999A89-4172-4D74-B171-2B1A0EA62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171541"/>
              </p:ext>
            </p:extLst>
          </p:nvPr>
        </p:nvGraphicFramePr>
        <p:xfrm>
          <a:off x="0" y="620688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821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2C90D51-ED1B-44D0-9946-2360CB607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527441"/>
              </p:ext>
            </p:extLst>
          </p:nvPr>
        </p:nvGraphicFramePr>
        <p:xfrm>
          <a:off x="35496" y="836712"/>
          <a:ext cx="9001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107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337C381A-3794-4021-993F-23470F99C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859622"/>
              </p:ext>
            </p:extLst>
          </p:nvPr>
        </p:nvGraphicFramePr>
        <p:xfrm>
          <a:off x="0" y="692696"/>
          <a:ext cx="90364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063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57DBB73-A536-4E25-849D-B3EE42E5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C0660D-5AC5-4A9E-A584-A57327D5D387}"/>
              </a:ext>
            </a:extLst>
          </p:cNvPr>
          <p:cNvSpPr txBox="1"/>
          <p:nvPr/>
        </p:nvSpPr>
        <p:spPr>
          <a:xfrm>
            <a:off x="7740352" y="404664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P.30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10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AF5BC88-E0BF-48B7-B5D6-C8566E79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0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9C1FBF-91BE-44CF-9C66-C7999AC0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55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A11201-4F64-4D9F-9428-88A06C08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1410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3E13DB-E89C-42D1-A845-56EE8634BF29}"/>
              </a:ext>
            </a:extLst>
          </p:cNvPr>
          <p:cNvSpPr txBox="1"/>
          <p:nvPr/>
        </p:nvSpPr>
        <p:spPr>
          <a:xfrm>
            <a:off x="2483768" y="2276872"/>
            <a:ext cx="661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58⇒60⇒62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lang="en-US" altLang="ja-JP" sz="2400" b="1" dirty="0">
                <a:solidFill>
                  <a:srgbClr val="FF0000"/>
                </a:solidFill>
              </a:rPr>
              <a:t>59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91C39E-652B-4E10-A7B4-B9DFD83990B0}"/>
              </a:ext>
            </a:extLst>
          </p:cNvPr>
          <p:cNvSpPr txBox="1"/>
          <p:nvPr/>
        </p:nvSpPr>
        <p:spPr>
          <a:xfrm>
            <a:off x="6012160" y="141277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0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59F75C8E-DB08-4B5B-AEB6-0B5A1D103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84338"/>
              </p:ext>
            </p:extLst>
          </p:nvPr>
        </p:nvGraphicFramePr>
        <p:xfrm>
          <a:off x="35496" y="620688"/>
          <a:ext cx="9001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4606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94B63BB-3179-48A6-AAD3-ED239F67E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315870"/>
              </p:ext>
            </p:extLst>
          </p:nvPr>
        </p:nvGraphicFramePr>
        <p:xfrm>
          <a:off x="35496" y="980728"/>
          <a:ext cx="90730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9828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7C20972D-4D86-44DF-AA63-D7B90EE24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14941"/>
              </p:ext>
            </p:extLst>
          </p:nvPr>
        </p:nvGraphicFramePr>
        <p:xfrm>
          <a:off x="35496" y="692696"/>
          <a:ext cx="90730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95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BBA2FE-EE92-4365-81DE-167D9AA5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38006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5960500-0DD9-495B-98D4-200C7CF15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33056"/>
            <a:ext cx="87129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812053-249F-4B45-8B7D-A43830AA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" y="515624"/>
            <a:ext cx="9144000" cy="582675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410B53-A54F-4DD8-9D7A-FD04D734F34A}"/>
              </a:ext>
            </a:extLst>
          </p:cNvPr>
          <p:cNvSpPr txBox="1"/>
          <p:nvPr/>
        </p:nvSpPr>
        <p:spPr>
          <a:xfrm>
            <a:off x="2123728" y="1556792"/>
            <a:ext cx="571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63⇒62⇒62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523E86-0532-4936-B751-C8AA80DED6C3}"/>
              </a:ext>
            </a:extLst>
          </p:cNvPr>
          <p:cNvSpPr txBox="1"/>
          <p:nvPr/>
        </p:nvSpPr>
        <p:spPr>
          <a:xfrm>
            <a:off x="4139952" y="6206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女子</a:t>
            </a:r>
          </a:p>
        </p:txBody>
      </p:sp>
    </p:spTree>
    <p:extLst>
      <p:ext uri="{BB962C8B-B14F-4D97-AF65-F5344CB8AC3E}">
        <p14:creationId xmlns:p14="http://schemas.microsoft.com/office/powerpoint/2010/main" val="31898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798E06BD-9037-4ED0-895D-CF485C708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710306"/>
              </p:ext>
            </p:extLst>
          </p:nvPr>
        </p:nvGraphicFramePr>
        <p:xfrm>
          <a:off x="0" y="54868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665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E2340752-96B2-494B-9E73-BAFF06520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146053"/>
              </p:ext>
            </p:extLst>
          </p:nvPr>
        </p:nvGraphicFramePr>
        <p:xfrm>
          <a:off x="179512" y="476672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189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6D952BFD-DB35-4DD7-B24C-A37C85AB1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774594"/>
              </p:ext>
            </p:extLst>
          </p:nvPr>
        </p:nvGraphicFramePr>
        <p:xfrm>
          <a:off x="35496" y="620688"/>
          <a:ext cx="9001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819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24EFB4B-E538-45AC-B3C1-28F64B70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272808" cy="57332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FB47ED-1E9D-4106-8D9F-6825386DDF17}"/>
              </a:ext>
            </a:extLst>
          </p:cNvPr>
          <p:cNvSpPr txBox="1"/>
          <p:nvPr/>
        </p:nvSpPr>
        <p:spPr>
          <a:xfrm>
            <a:off x="827584" y="26064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京都教育大附属桃山中学校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A44CD3-8F83-468E-BB6C-7FAFC0606DF2}"/>
              </a:ext>
            </a:extLst>
          </p:cNvPr>
          <p:cNvSpPr txBox="1"/>
          <p:nvPr/>
        </p:nvSpPr>
        <p:spPr>
          <a:xfrm>
            <a:off x="6948264" y="332656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P.41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37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EBA2D72-FCB5-4131-ABE8-FC5764D1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043"/>
            <a:ext cx="9144000" cy="571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7C08A8-DD51-4D8B-9933-86EA984C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" y="496373"/>
            <a:ext cx="9144000" cy="58652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6455E3-1CF4-49AD-A2EF-AF58D1B18364}"/>
              </a:ext>
            </a:extLst>
          </p:cNvPr>
          <p:cNvSpPr txBox="1"/>
          <p:nvPr/>
        </p:nvSpPr>
        <p:spPr>
          <a:xfrm>
            <a:off x="2339752" y="19888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55⇒57⇒54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D812A4-C84C-4115-A634-48B3B4FC80D4}"/>
              </a:ext>
            </a:extLst>
          </p:cNvPr>
          <p:cNvSpPr txBox="1"/>
          <p:nvPr/>
        </p:nvSpPr>
        <p:spPr>
          <a:xfrm>
            <a:off x="1187624" y="991577"/>
            <a:ext cx="3024336" cy="639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29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D13BC204-8481-403B-BE99-38165F5AB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05767"/>
              </p:ext>
            </p:extLst>
          </p:nvPr>
        </p:nvGraphicFramePr>
        <p:xfrm>
          <a:off x="0" y="404664"/>
          <a:ext cx="91085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18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64E26D5-6984-4808-A9B0-48CA909F4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24236"/>
              </p:ext>
            </p:extLst>
          </p:nvPr>
        </p:nvGraphicFramePr>
        <p:xfrm>
          <a:off x="0" y="692696"/>
          <a:ext cx="91085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7970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85F8A9B-F825-4C48-83FF-6A369F97F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878962"/>
              </p:ext>
            </p:extLst>
          </p:nvPr>
        </p:nvGraphicFramePr>
        <p:xfrm>
          <a:off x="0" y="764704"/>
          <a:ext cx="91085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86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BE83083-C6CE-4448-81B2-D73D7AFC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6" y="411998"/>
            <a:ext cx="4517470" cy="44571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CC665A-AF29-461C-8E5F-B51AE9E5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980" y="411998"/>
            <a:ext cx="4154330" cy="43851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813028-8AA1-4881-91D8-3FCCEC40B6A7}"/>
              </a:ext>
            </a:extLst>
          </p:cNvPr>
          <p:cNvSpPr txBox="1"/>
          <p:nvPr/>
        </p:nvSpPr>
        <p:spPr>
          <a:xfrm>
            <a:off x="899592" y="479715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sz="2800" dirty="0"/>
              <a:t>南陽高校附属中学校　出願者数</a:t>
            </a:r>
            <a:endParaRPr lang="en-US" altLang="ja-JP" sz="2800" dirty="0"/>
          </a:p>
          <a:p>
            <a:r>
              <a:rPr kumimoji="1" lang="ja-JP" altLang="en-US" sz="2800" dirty="0"/>
              <a:t>　　　　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kumimoji="1" lang="ja-JP" altLang="en-US" sz="2800" dirty="0"/>
              <a:t>１３４名⇒１１７名⇒１２３名⇒１２７名</a:t>
            </a:r>
          </a:p>
        </p:txBody>
      </p:sp>
    </p:spTree>
    <p:extLst>
      <p:ext uri="{BB962C8B-B14F-4D97-AF65-F5344CB8AC3E}">
        <p14:creationId xmlns:p14="http://schemas.microsoft.com/office/powerpoint/2010/main" val="41172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9FC953-7CCA-4B8E-868E-64FD4949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13338"/>
            <a:ext cx="9144000" cy="58313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455F15-D243-4289-AFF9-40BED3472276}"/>
              </a:ext>
            </a:extLst>
          </p:cNvPr>
          <p:cNvSpPr txBox="1"/>
          <p:nvPr/>
        </p:nvSpPr>
        <p:spPr>
          <a:xfrm>
            <a:off x="1979712" y="177281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56⇒53⇒58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89ABA0-2C46-4565-8CF9-462F62E1A65E}"/>
              </a:ext>
            </a:extLst>
          </p:cNvPr>
          <p:cNvSpPr txBox="1"/>
          <p:nvPr/>
        </p:nvSpPr>
        <p:spPr>
          <a:xfrm>
            <a:off x="1187624" y="675687"/>
            <a:ext cx="2880320" cy="467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4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CDA6991-379D-4699-A181-D4F0351CD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41896"/>
              </p:ext>
            </p:extLst>
          </p:nvPr>
        </p:nvGraphicFramePr>
        <p:xfrm>
          <a:off x="107504" y="476672"/>
          <a:ext cx="892899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683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5F407F25-8FCB-46FE-8B77-240648312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600515"/>
              </p:ext>
            </p:extLst>
          </p:nvPr>
        </p:nvGraphicFramePr>
        <p:xfrm>
          <a:off x="107504" y="620688"/>
          <a:ext cx="9001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230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F1828DDD-4DAA-4D12-8F68-53C970E21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514054"/>
              </p:ext>
            </p:extLst>
          </p:nvPr>
        </p:nvGraphicFramePr>
        <p:xfrm>
          <a:off x="0" y="620688"/>
          <a:ext cx="91085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011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EC8B91E-21CF-45ED-890E-09811578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58772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BEA23B-D832-4468-9E6F-0829F7BE1130}"/>
              </a:ext>
            </a:extLst>
          </p:cNvPr>
          <p:cNvSpPr txBox="1"/>
          <p:nvPr/>
        </p:nvSpPr>
        <p:spPr>
          <a:xfrm>
            <a:off x="2987824" y="26064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奈良教育大附属中学校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2284CB-58FF-421F-9D6D-6579129DD120}"/>
              </a:ext>
            </a:extLst>
          </p:cNvPr>
          <p:cNvSpPr txBox="1"/>
          <p:nvPr/>
        </p:nvSpPr>
        <p:spPr>
          <a:xfrm>
            <a:off x="7740352" y="404664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P.37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18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8A54FE5-644F-4163-9226-A53F9B9D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45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5A5B8E-9FED-4403-8F78-14AE739CB84F}"/>
              </a:ext>
            </a:extLst>
          </p:cNvPr>
          <p:cNvSpPr txBox="1"/>
          <p:nvPr/>
        </p:nvSpPr>
        <p:spPr>
          <a:xfrm>
            <a:off x="539552" y="188640"/>
            <a:ext cx="26196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700" b="1" dirty="0"/>
              <a:t>奈良教育大附中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A85FBE-28CC-45B9-A84B-88948030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87" y="1124744"/>
            <a:ext cx="9144000" cy="49680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D84157-54B6-464F-B86C-8A23FE54D4D3}"/>
              </a:ext>
            </a:extLst>
          </p:cNvPr>
          <p:cNvSpPr txBox="1"/>
          <p:nvPr/>
        </p:nvSpPr>
        <p:spPr>
          <a:xfrm>
            <a:off x="2123728" y="256490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合格者平均偏差値　</a:t>
            </a:r>
            <a:r>
              <a:rPr lang="en-US" altLang="ja-JP" sz="2400" b="1" dirty="0">
                <a:solidFill>
                  <a:srgbClr val="FF0000"/>
                </a:solidFill>
              </a:rPr>
              <a:t>47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⇒56⇒50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2DF848-0456-46F0-AA62-646298FDF0B9}"/>
              </a:ext>
            </a:extLst>
          </p:cNvPr>
          <p:cNvSpPr txBox="1"/>
          <p:nvPr/>
        </p:nvSpPr>
        <p:spPr>
          <a:xfrm>
            <a:off x="467544" y="1628799"/>
            <a:ext cx="302433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94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347E86-78DC-4A20-B1CC-189E7BB0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466"/>
            <a:ext cx="9144000" cy="595906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4BD5EC-5B0B-4898-881C-735618B35743}"/>
              </a:ext>
            </a:extLst>
          </p:cNvPr>
          <p:cNvSpPr txBox="1"/>
          <p:nvPr/>
        </p:nvSpPr>
        <p:spPr>
          <a:xfrm>
            <a:off x="2267744" y="155679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合格者平均偏差値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１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⇒51⇒47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⇒</a:t>
            </a:r>
            <a:r>
              <a:rPr kumimoji="1" lang="en-US" altLang="ja-JP" sz="2400" b="1">
                <a:solidFill>
                  <a:srgbClr val="FF0000"/>
                </a:solidFill>
              </a:rPr>
              <a:t>51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C1DA1-975F-4BC8-A4C3-B5F5D900F477}"/>
              </a:ext>
            </a:extLst>
          </p:cNvPr>
          <p:cNvSpPr txBox="1"/>
          <p:nvPr/>
        </p:nvSpPr>
        <p:spPr>
          <a:xfrm>
            <a:off x="827584" y="548680"/>
            <a:ext cx="288032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10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198DB5-9F01-4F82-9F97-F0A95AD10E7C}"/>
              </a:ext>
            </a:extLst>
          </p:cNvPr>
          <p:cNvSpPr txBox="1"/>
          <p:nvPr/>
        </p:nvSpPr>
        <p:spPr>
          <a:xfrm>
            <a:off x="7494492" y="589390"/>
            <a:ext cx="67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P.64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C2622E-4026-43EE-ACCC-2EF3DA08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89390"/>
            <a:ext cx="5946828" cy="5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66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963AB4C-CF4F-4DF2-91FE-91CDA48E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91"/>
            <a:ext cx="9144000" cy="65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2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B664B53-7531-4525-B9EF-012B64D8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693891"/>
              </p:ext>
            </p:extLst>
          </p:nvPr>
        </p:nvGraphicFramePr>
        <p:xfrm>
          <a:off x="35496" y="3501008"/>
          <a:ext cx="8856984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F222C545-C57D-4565-A4B4-58AB3FA46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835266"/>
              </p:ext>
            </p:extLst>
          </p:nvPr>
        </p:nvGraphicFramePr>
        <p:xfrm>
          <a:off x="323528" y="109736"/>
          <a:ext cx="8712968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015" y="307043"/>
            <a:ext cx="8229600" cy="1143000"/>
          </a:xfrm>
        </p:spPr>
        <p:txBody>
          <a:bodyPr/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入試直前</a:t>
            </a:r>
            <a:r>
              <a:rPr kumimoji="1" lang="en-US" altLang="ja-JP" sz="5400" dirty="0">
                <a:solidFill>
                  <a:srgbClr val="FF0000"/>
                </a:solidFill>
              </a:rPr>
              <a:t>2</a:t>
            </a:r>
            <a:r>
              <a:rPr kumimoji="1" lang="ja-JP" altLang="en-US" sz="5400">
                <a:solidFill>
                  <a:srgbClr val="FF0000"/>
                </a:solidFill>
              </a:rPr>
              <a:t>ヶ月が</a:t>
            </a:r>
            <a:r>
              <a:rPr kumimoji="1" lang="ja-JP" altLang="en-US" sz="5400" dirty="0">
                <a:solidFill>
                  <a:srgbClr val="FF0000"/>
                </a:solidFill>
              </a:rPr>
              <a:t>勝負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522920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/>
              <a:t>・ゾーンに入れ！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6177" y="2276872"/>
            <a:ext cx="6388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・自分の可能性を信じて</a:t>
            </a:r>
          </a:p>
        </p:txBody>
      </p:sp>
      <p:sp>
        <p:nvSpPr>
          <p:cNvPr id="7" name="スライド番号プレースホルダ 3">
            <a:extLst>
              <a:ext uri="{FF2B5EF4-FFF2-40B4-BE49-F238E27FC236}">
                <a16:creationId xmlns:a16="http://schemas.microsoft.com/office/drawing/2014/main" id="{4F83CE6A-36F7-4E00-ADFB-088450DA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586CF3-6210-4840-BEAB-73C7E471E9C8}" type="slidenum">
              <a:rPr lang="ja-JP" altLang="en-US" sz="18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ja-JP" altLang="en-US" sz="1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522225-78D2-45BE-89CC-62A053F3E765}"/>
              </a:ext>
            </a:extLst>
          </p:cNvPr>
          <p:cNvSpPr txBox="1"/>
          <p:nvPr/>
        </p:nvSpPr>
        <p:spPr>
          <a:xfrm>
            <a:off x="1336177" y="3429000"/>
            <a:ext cx="6407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・</a:t>
            </a:r>
            <a:r>
              <a:rPr lang="ja-JP" altLang="en-US" sz="4800" b="1" dirty="0"/>
              <a:t>過去は変えられないが</a:t>
            </a:r>
            <a:endParaRPr lang="en-US" altLang="ja-JP" sz="4800" b="1" dirty="0"/>
          </a:p>
          <a:p>
            <a:r>
              <a:rPr lang="ja-JP" altLang="en-US" sz="4800" b="1" dirty="0"/>
              <a:t>　未来は変えられる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26954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7542D58-6A94-495C-8230-806F1391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15" y="836558"/>
            <a:ext cx="9223829" cy="51435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C791223-7E0E-43F5-A710-856289C40E57}"/>
              </a:ext>
            </a:extLst>
          </p:cNvPr>
          <p:cNvSpPr/>
          <p:nvPr/>
        </p:nvSpPr>
        <p:spPr>
          <a:xfrm>
            <a:off x="2483069" y="1868214"/>
            <a:ext cx="1291787" cy="153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1EFCB14-5478-43E2-9652-10A9C44F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37" y="5365669"/>
            <a:ext cx="1303133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00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図 4" descr="X:\★☆★共有★☆★\！！！各講師のフォルダはここ！！！\中塩先生\nakashio\ロゴ\ひのき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8350"/>
            <a:ext cx="77041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2" name="テキスト ボックス 5"/>
          <p:cNvSpPr txBox="1">
            <a:spLocks noChangeArrowheads="1"/>
          </p:cNvSpPr>
          <p:nvPr/>
        </p:nvSpPr>
        <p:spPr bwMode="auto">
          <a:xfrm>
            <a:off x="5122863" y="5575300"/>
            <a:ext cx="4032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6600" dirty="0">
                <a:latin typeface="Calibri" pitchFamily="34" charset="0"/>
              </a:rPr>
              <a:t>END</a:t>
            </a:r>
            <a:endParaRPr lang="ja-JP" altLang="en-US" sz="66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B3487-88E4-4D73-9E6F-424B7F5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2022</a:t>
            </a:r>
            <a:r>
              <a:rPr kumimoji="1" lang="ja-JP" altLang="en-US" dirty="0">
                <a:latin typeface="+mn-ea"/>
                <a:ea typeface="+mn-ea"/>
              </a:rPr>
              <a:t>年入試注目ポイント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BAAA06-6DC0-48D4-B09F-60FBD45C216F}"/>
              </a:ext>
            </a:extLst>
          </p:cNvPr>
          <p:cNvSpPr txBox="1"/>
          <p:nvPr/>
        </p:nvSpPr>
        <p:spPr>
          <a:xfrm>
            <a:off x="899592" y="1916832"/>
            <a:ext cx="629210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　附天中　</a:t>
            </a:r>
            <a:r>
              <a:rPr lang="ja-JP" altLang="en-US" sz="2400" dirty="0"/>
              <a:t>新しい</a:t>
            </a:r>
            <a:r>
              <a:rPr kumimoji="1" lang="ja-JP" altLang="en-US" sz="2400" dirty="0"/>
              <a:t>入試システムへ移行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　一条高校附属中学校　</a:t>
            </a:r>
            <a:r>
              <a:rPr kumimoji="1" lang="en-US" altLang="ja-JP" sz="2400" dirty="0"/>
              <a:t>2022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　奈良国際高校附属中学校　</a:t>
            </a:r>
            <a:r>
              <a:rPr kumimoji="1" lang="en-US" altLang="ja-JP" sz="2400" dirty="0"/>
              <a:t>2023</a:t>
            </a:r>
            <a:r>
              <a:rPr kumimoji="1" lang="ja-JP" altLang="en-US" sz="2400" dirty="0"/>
              <a:t>年スタート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④　</a:t>
            </a:r>
            <a:r>
              <a:rPr lang="ja-JP" altLang="en-US" sz="2400" dirty="0"/>
              <a:t>奈良教育大附中　選抜方法を刷新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55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5CBE3C-AE2B-4B7E-9629-5A09C977C781}"/>
              </a:ext>
            </a:extLst>
          </p:cNvPr>
          <p:cNvSpPr txBox="1"/>
          <p:nvPr/>
        </p:nvSpPr>
        <p:spPr>
          <a:xfrm>
            <a:off x="467544" y="1700808"/>
            <a:ext cx="842493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　国語（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点）、算数（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点）、理科（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点）、社会（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</a:t>
            </a:r>
          </a:p>
          <a:p>
            <a:pPr algn="l"/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　　　</a:t>
            </a:r>
          </a:p>
          <a:p>
            <a:pPr algn="l"/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　午前・・・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国語（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点）、算数（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点）、総合（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</a:t>
            </a:r>
          </a:p>
          <a:p>
            <a:pPr algn="l"/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　午後・・・面接（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</a:t>
            </a:r>
          </a:p>
          <a:p>
            <a:pPr algn="l"/>
            <a:b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ja-JP" alt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※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総合は、理科分野（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点）、社会分野（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点）に分かれます。　　</a:t>
            </a: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　内容は教科内で領域横断型を予定。理科は記述問題も数問出題するとのことです</a:t>
            </a:r>
          </a:p>
          <a:p>
            <a:pPr algn="l"/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　　　　　　</a:t>
            </a: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※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面接は、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グループ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人。（一般受験生のみ）</a:t>
            </a: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　奈教での学習への意欲や、他者との関りの様子などが見られます。</a:t>
            </a: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ja-JP" alt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※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国語は、作文を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廃止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、要約を重視。</a:t>
            </a:r>
          </a:p>
          <a:p>
            <a:pPr algn="l"/>
            <a:endParaRPr lang="ja-JP" alt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7CF29DFB-9762-4864-96E3-9C33ED23D3C5}"/>
              </a:ext>
            </a:extLst>
          </p:cNvPr>
          <p:cNvSpPr/>
          <p:nvPr/>
        </p:nvSpPr>
        <p:spPr>
          <a:xfrm>
            <a:off x="4198694" y="220486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7E1FAB-4BB1-45F5-8129-31A82971866D}"/>
              </a:ext>
            </a:extLst>
          </p:cNvPr>
          <p:cNvSpPr txBox="1"/>
          <p:nvPr/>
        </p:nvSpPr>
        <p:spPr>
          <a:xfrm>
            <a:off x="611560" y="63654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奈良教育大附属中学校</a:t>
            </a:r>
          </a:p>
        </p:txBody>
      </p:sp>
    </p:spTree>
    <p:extLst>
      <p:ext uri="{BB962C8B-B14F-4D97-AF65-F5344CB8AC3E}">
        <p14:creationId xmlns:p14="http://schemas.microsoft.com/office/powerpoint/2010/main" val="313943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1783</Words>
  <Application>Microsoft Office PowerPoint</Application>
  <PresentationFormat>画面に合わせる (4:3)</PresentationFormat>
  <Paragraphs>581</Paragraphs>
  <Slides>72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84" baseType="lpstr">
      <vt:lpstr>ＤＦＰ極太明朝体</vt:lpstr>
      <vt:lpstr>HGP明朝B</vt:lpstr>
      <vt:lpstr>HGS教科書体</vt:lpstr>
      <vt:lpstr>HGS明朝E</vt:lpstr>
      <vt:lpstr>HG明朝E</vt:lpstr>
      <vt:lpstr>ＭＳ Ｐゴシック</vt:lpstr>
      <vt:lpstr>MS UI Gothic</vt:lpstr>
      <vt:lpstr>Arial</vt:lpstr>
      <vt:lpstr>Calibri</vt:lpstr>
      <vt:lpstr>Century</vt:lpstr>
      <vt:lpstr>Office ​​テーマ</vt:lpstr>
      <vt:lpstr>Chart</vt:lpstr>
      <vt:lpstr>PowerPoint プレゼンテーション</vt:lpstr>
      <vt:lpstr>2022年入試注目ポイント</vt:lpstr>
      <vt:lpstr>PowerPoint プレゼンテーション</vt:lpstr>
      <vt:lpstr>2022年入試注目ポイント</vt:lpstr>
      <vt:lpstr>PowerPoint プレゼンテーション</vt:lpstr>
      <vt:lpstr>PowerPoint プレゼンテーション</vt:lpstr>
      <vt:lpstr>PowerPoint プレゼンテーション</vt:lpstr>
      <vt:lpstr>2022年入試注目ポイント</vt:lpstr>
      <vt:lpstr>PowerPoint プレゼンテーション</vt:lpstr>
      <vt:lpstr>2022年入試注目ポイント</vt:lpstr>
      <vt:lpstr>PowerPoint プレゼンテーション</vt:lpstr>
      <vt:lpstr>2022年入試注目ポイント</vt:lpstr>
      <vt:lpstr>PowerPoint プレゼンテーション</vt:lpstr>
      <vt:lpstr>2022年度入試　小６児童数</vt:lpstr>
      <vt:lpstr>五ッ木駸々堂受験者数_第４回</vt:lpstr>
      <vt:lpstr>解禁日初日[午前]受験率の推移　－ 関西合計 －</vt:lpstr>
      <vt:lpstr>私立中学入学率推移</vt:lpstr>
      <vt:lpstr>大学附属校/全入試受験者数合計   －関関同立合計－</vt:lpstr>
      <vt:lpstr>大学附属校/全入試受験者数推移    －産近甲龍計－</vt:lpstr>
      <vt:lpstr>午後入試  日程別実施校数（2018-2022）</vt:lpstr>
      <vt:lpstr> 2021年度/初日午後入試受験率</vt:lpstr>
      <vt:lpstr>受　検　日　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入試直前2ヶ月が勝負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HINOKIJUKU-Main</dc:creator>
  <cp:lastModifiedBy>YASUYUKI HINOKI</cp:lastModifiedBy>
  <cp:revision>225</cp:revision>
  <cp:lastPrinted>2018-10-21T05:38:02Z</cp:lastPrinted>
  <dcterms:created xsi:type="dcterms:W3CDTF">2013-10-17T06:54:26Z</dcterms:created>
  <dcterms:modified xsi:type="dcterms:W3CDTF">2021-10-23T15:04:54Z</dcterms:modified>
</cp:coreProperties>
</file>